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940" r:id="rId1"/>
  </p:sldMasterIdLst>
  <p:sldIdLst>
    <p:sldId id="305" r:id="rId2"/>
    <p:sldId id="334" r:id="rId3"/>
    <p:sldId id="338" r:id="rId4"/>
    <p:sldId id="282" r:id="rId5"/>
    <p:sldId id="306" r:id="rId6"/>
    <p:sldId id="307" r:id="rId7"/>
    <p:sldId id="308" r:id="rId8"/>
    <p:sldId id="309" r:id="rId9"/>
    <p:sldId id="310" r:id="rId10"/>
    <p:sldId id="311" r:id="rId11"/>
    <p:sldId id="312" r:id="rId12"/>
    <p:sldId id="313" r:id="rId13"/>
    <p:sldId id="318" r:id="rId14"/>
    <p:sldId id="319" r:id="rId15"/>
    <p:sldId id="314" r:id="rId16"/>
    <p:sldId id="315" r:id="rId17"/>
    <p:sldId id="316" r:id="rId18"/>
    <p:sldId id="317" r:id="rId19"/>
    <p:sldId id="321" r:id="rId20"/>
    <p:sldId id="320" r:id="rId21"/>
    <p:sldId id="322" r:id="rId22"/>
    <p:sldId id="323" r:id="rId23"/>
    <p:sldId id="325" r:id="rId24"/>
    <p:sldId id="326" r:id="rId25"/>
    <p:sldId id="324" r:id="rId26"/>
    <p:sldId id="327" r:id="rId27"/>
    <p:sldId id="328" r:id="rId28"/>
    <p:sldId id="329" r:id="rId29"/>
    <p:sldId id="330" r:id="rId30"/>
    <p:sldId id="331" r:id="rId31"/>
    <p:sldId id="332" r:id="rId32"/>
    <p:sldId id="333" r:id="rId33"/>
    <p:sldId id="335" r:id="rId34"/>
    <p:sldId id="336" r:id="rId35"/>
    <p:sldId id="337" r:id="rId36"/>
    <p:sldId id="280" r:id="rId37"/>
    <p:sldId id="278" r:id="rId38"/>
    <p:sldId id="287" r:id="rId39"/>
    <p:sldId id="284" r:id="rId40"/>
    <p:sldId id="286" r:id="rId41"/>
    <p:sldId id="300" r:id="rId42"/>
    <p:sldId id="288" r:id="rId43"/>
    <p:sldId id="290" r:id="rId44"/>
    <p:sldId id="291" r:id="rId45"/>
    <p:sldId id="292" r:id="rId46"/>
    <p:sldId id="293" r:id="rId47"/>
    <p:sldId id="304" r:id="rId4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51" autoAdjust="0"/>
  </p:normalViewPr>
  <p:slideViewPr>
    <p:cSldViewPr snapToGrid="0">
      <p:cViewPr varScale="1">
        <p:scale>
          <a:sx n="68" d="100"/>
          <a:sy n="68" d="100"/>
        </p:scale>
        <p:origin x="816" y="6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pt-BR"/>
              <a:t>Clique para editar o título mestre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a:t>Clique para editar o estilo do subtítulo Mestre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006989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Foto Panorâmica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a:t>Clique no ícone para adicionar uma imagem</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5" name="Date Placeholder 4"/>
          <p:cNvSpPr>
            <a:spLocks noGrp="1"/>
          </p:cNvSpPr>
          <p:nvPr>
            <p:ph type="dt" sz="half" idx="10"/>
          </p:nvPr>
        </p:nvSpPr>
        <p:spPr/>
        <p:txBody>
          <a:bodyPr/>
          <a:lstStyle/>
          <a:p>
            <a:fld id="{48A87A34-81AB-432B-8DAE-1953F412C126}" type="datetimeFigureOut">
              <a:rPr lang="en-US" smtClean="0"/>
              <a:pPr/>
              <a:t>6/23/2020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0010385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pt-BR"/>
              <a:t>Clique para editar o título mestre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4" name="Date Placeholder 3"/>
          <p:cNvSpPr>
            <a:spLocks noGrp="1"/>
          </p:cNvSpPr>
          <p:nvPr>
            <p:ph type="dt" sz="half" idx="10"/>
          </p:nvPr>
        </p:nvSpPr>
        <p:spPr/>
        <p:txBody>
          <a:bodyPr/>
          <a:lstStyle/>
          <a:p>
            <a:fld id="{48A87A34-81AB-432B-8DAE-1953F412C126}" type="datetimeFigureOut">
              <a:rPr lang="en-US" smtClean="0"/>
              <a:pPr/>
              <a:t>6/23/2020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081116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pt-BR"/>
              <a:t>Clique para editar o título mestre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pt-BR"/>
              <a:t>Editar estilos de texto Mestre</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4" name="Date Placeholder 3"/>
          <p:cNvSpPr>
            <a:spLocks noGrp="1"/>
          </p:cNvSpPr>
          <p:nvPr>
            <p:ph type="dt" sz="half" idx="10"/>
          </p:nvPr>
        </p:nvSpPr>
        <p:spPr/>
        <p:txBody>
          <a:bodyPr/>
          <a:lstStyle/>
          <a:p>
            <a:fld id="{48A87A34-81AB-432B-8DAE-1953F412C126}" type="datetimeFigureOut">
              <a:rPr lang="en-US" smtClean="0"/>
              <a:pPr/>
              <a:t>6/23/2020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9529752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pt-BR"/>
              <a:t>Clique para editar o título mestre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48A87A34-81AB-432B-8DAE-1953F412C126}" type="datetimeFigureOut">
              <a:rPr lang="en-US" smtClean="0"/>
              <a:pPr/>
              <a:t>6/23/2020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0700017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na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pt-BR"/>
              <a:t>Clique para editar o título mestre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pPr/>
              <a:t>6/23/2020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39994641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Colunas de Image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pt-BR"/>
              <a:t>Clique para editar o título mestre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a:t>Clique no ícone para adicionar uma imagem</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a:t>Clique no ícone para adicionar uma imagem</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a:t>Clique no ícone para adicionar uma imagem</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8A87A34-81AB-432B-8DAE-1953F412C126}" type="datetimeFigureOut">
              <a:rPr lang="en-US" smtClean="0"/>
              <a:pPr/>
              <a:t>6/23/2020</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10807321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nchor="t" anchorCtr="0"/>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4061030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pt-BR"/>
              <a:t>Clique para editar o título mestre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157751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idx="1"/>
          </p:nvPr>
        </p:nvSpPr>
        <p:spPr/>
        <p:txBody>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3"/>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1759364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pt-BR"/>
              <a:t>Clique para editar o título mestre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a:t>Editar estilos de texto Mestre</a:t>
            </a:r>
          </a:p>
        </p:txBody>
      </p:sp>
      <p:sp>
        <p:nvSpPr>
          <p:cNvPr id="4" name="Date Placeholder 3"/>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464780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18197483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BR"/>
              <a:t>Clique para editar o título mestre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Editar estilos de texto Mestre</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939278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7" name="Date Placeholder 2"/>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3820581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20144566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pt-BR"/>
              <a:t>Clique para editar o título mestre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7" name="Date Placeholder 4"/>
          <p:cNvSpPr>
            <a:spLocks noGrp="1"/>
          </p:cNvSpPr>
          <p:nvPr>
            <p:ph type="dt" sz="half" idx="10"/>
          </p:nvPr>
        </p:nvSpPr>
        <p:spPr/>
        <p:txBody>
          <a:bodyPr/>
          <a:lstStyle/>
          <a:p>
            <a:fld id="{48A87A34-81AB-432B-8DAE-1953F412C126}" type="datetimeFigureOut">
              <a:rPr lang="en-US" smtClean="0"/>
              <a:t>6/23/2020</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6645222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a:t>Clique no ícone para adicionar uma imagem</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a:t>Editar estilos de texto Mestre</a:t>
            </a:r>
          </a:p>
        </p:txBody>
      </p:sp>
      <p:sp>
        <p:nvSpPr>
          <p:cNvPr id="5" name="Date Placeholder 4"/>
          <p:cNvSpPr>
            <a:spLocks noGrp="1"/>
          </p:cNvSpPr>
          <p:nvPr>
            <p:ph type="dt" sz="half" idx="10"/>
          </p:nvPr>
        </p:nvSpPr>
        <p:spPr/>
        <p:txBody>
          <a:bodyPr/>
          <a:lstStyle/>
          <a:p>
            <a:fld id="{48A87A34-81AB-432B-8DAE-1953F412C126}" type="datetimeFigureOut">
              <a:rPr lang="en-US" smtClean="0"/>
              <a:pPr/>
              <a:t>6/23/2020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‹nº›</a:t>
            </a:fld>
            <a:endParaRPr lang="en-US" dirty="0"/>
          </a:p>
        </p:txBody>
      </p:sp>
    </p:spTree>
    <p:extLst>
      <p:ext uri="{BB962C8B-B14F-4D97-AF65-F5344CB8AC3E}">
        <p14:creationId xmlns:p14="http://schemas.microsoft.com/office/powerpoint/2010/main" val="4134804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pt-BR"/>
              <a:t>Clique para editar o título mestre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pt-BR"/>
              <a:t>Editar estilos de texto Mestre</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8A87A34-81AB-432B-8DAE-1953F412C126}" type="datetimeFigureOut">
              <a:rPr lang="en-US" smtClean="0"/>
              <a:pPr/>
              <a:t>6/23/2020</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6D22F896-40B5-4ADD-8801-0D06FADFA095}" type="slidenum">
              <a:rPr lang="en-US" smtClean="0"/>
              <a:pPr/>
              <a:t>‹nº›</a:t>
            </a:fld>
            <a:endParaRPr lang="en-US" dirty="0"/>
          </a:p>
        </p:txBody>
      </p:sp>
    </p:spTree>
    <p:extLst>
      <p:ext uri="{BB962C8B-B14F-4D97-AF65-F5344CB8AC3E}">
        <p14:creationId xmlns:p14="http://schemas.microsoft.com/office/powerpoint/2010/main" val="2779856360"/>
      </p:ext>
    </p:extLst>
  </p:cSld>
  <p:clrMap bg1="dk1" tx1="lt1" bg2="dk2" tx2="lt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 id="2147483950" r:id="rId10"/>
    <p:sldLayoutId id="2147483951" r:id="rId11"/>
    <p:sldLayoutId id="2147483952" r:id="rId12"/>
    <p:sldLayoutId id="2147483953" r:id="rId13"/>
    <p:sldLayoutId id="2147483954" r:id="rId14"/>
    <p:sldLayoutId id="2147483955" r:id="rId15"/>
    <p:sldLayoutId id="2147483956" r:id="rId16"/>
    <p:sldLayoutId id="214748395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eg"/><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hyperlink" Target="mailto:cep@tre-mg.jus.br" TargetMode="External"/><Relationship Id="rId2" Type="http://schemas.openxmlformats.org/officeDocument/2006/relationships/hyperlink" Target="mailto:sacoe@tre-mg.jus.br" TargetMode="Externa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www.planalto.gov.br/ccivil_03/leis/l9504.htm#art23" TargetMode="External"/><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661320" y="1482617"/>
            <a:ext cx="8637073" cy="911668"/>
          </a:xfrm>
        </p:spPr>
        <p:txBody>
          <a:bodyPr>
            <a:noAutofit/>
          </a:bodyPr>
          <a:lstStyle/>
          <a:p>
            <a:pPr algn="ctr"/>
            <a:r>
              <a:rPr lang="pt-BR" sz="2800" b="1">
                <a:solidFill>
                  <a:srgbClr val="FFFF00"/>
                </a:solidFill>
              </a:rPr>
              <a:t>CAFÉ COM O </a:t>
            </a:r>
            <a:r>
              <a:rPr lang="pt-BR" sz="2800" b="1" dirty="0">
                <a:solidFill>
                  <a:srgbClr val="FFFF00"/>
                </a:solidFill>
              </a:rPr>
              <a:t>CONTABILISTA</a:t>
            </a:r>
            <a:br>
              <a:rPr lang="pt-BR" sz="2800" b="1" dirty="0">
                <a:solidFill>
                  <a:srgbClr val="FFFF00"/>
                </a:solidFill>
              </a:rPr>
            </a:br>
            <a:r>
              <a:rPr lang="pt-BR" sz="2600" b="1" dirty="0">
                <a:solidFill>
                  <a:srgbClr val="FFFF00"/>
                </a:solidFill>
              </a:rPr>
              <a:t>24 de junho de 2020</a:t>
            </a:r>
          </a:p>
        </p:txBody>
      </p:sp>
      <p:sp>
        <p:nvSpPr>
          <p:cNvPr id="3" name="Subtítulo 2"/>
          <p:cNvSpPr>
            <a:spLocks noGrp="1"/>
          </p:cNvSpPr>
          <p:nvPr>
            <p:ph type="subTitle" idx="1"/>
          </p:nvPr>
        </p:nvSpPr>
        <p:spPr>
          <a:xfrm>
            <a:off x="1689029" y="2614737"/>
            <a:ext cx="8637072" cy="681916"/>
          </a:xfrm>
        </p:spPr>
        <p:txBody>
          <a:bodyPr>
            <a:noAutofit/>
          </a:bodyPr>
          <a:lstStyle/>
          <a:p>
            <a:pPr algn="ctr"/>
            <a:r>
              <a:rPr lang="pt-BR" sz="3400" b="1" i="1" cap="none" dirty="0">
                <a:solidFill>
                  <a:srgbClr val="FFFF00"/>
                </a:solidFill>
              </a:rPr>
              <a:t>Gastos eleitorais e prestação de contas</a:t>
            </a:r>
          </a:p>
        </p:txBody>
      </p:sp>
      <p:sp>
        <p:nvSpPr>
          <p:cNvPr id="4" name="Subtítulo 2"/>
          <p:cNvSpPr txBox="1">
            <a:spLocks/>
          </p:cNvSpPr>
          <p:nvPr/>
        </p:nvSpPr>
        <p:spPr>
          <a:xfrm>
            <a:off x="540302" y="3517105"/>
            <a:ext cx="10861963" cy="1115052"/>
          </a:xfrm>
          <a:prstGeom prst="rect">
            <a:avLst/>
          </a:prstGeom>
        </p:spPr>
        <p:txBody>
          <a:bodyPr vert="horz" lIns="91440" tIns="91440" rIns="91440" bIns="91440" rtlCol="0">
            <a:noAutofit/>
          </a:bodyPr>
          <a:lstStyle>
            <a:lvl1pPr marL="0" indent="0" algn="ctr" defTabSz="914400" rtl="0" eaLnBrk="1" latinLnBrk="0" hangingPunct="1">
              <a:lnSpc>
                <a:spcPct val="120000"/>
              </a:lnSpc>
              <a:spcBef>
                <a:spcPts val="1000"/>
              </a:spcBef>
              <a:buClr>
                <a:schemeClr val="accent1"/>
              </a:buClr>
              <a:buSzPct val="100000"/>
              <a:buFont typeface="Arial" panose="020B0604020202020204" pitchFamily="34" charset="0"/>
              <a:buNone/>
              <a:defRPr sz="1800" b="0" kern="1200" cap="all" baseline="0">
                <a:solidFill>
                  <a:schemeClr val="tx1"/>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cap="none"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cap="none"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9pPr>
          </a:lstStyle>
          <a:p>
            <a:pPr>
              <a:lnSpc>
                <a:spcPct val="100000"/>
              </a:lnSpc>
              <a:spcBef>
                <a:spcPts val="0"/>
              </a:spcBef>
            </a:pPr>
            <a:r>
              <a:rPr lang="pt-BR" sz="2200" b="1" dirty="0">
                <a:solidFill>
                  <a:srgbClr val="FFFF00"/>
                </a:solidFill>
              </a:rPr>
              <a:t>Domingos Rodrigues Zati</a:t>
            </a:r>
          </a:p>
          <a:p>
            <a:pPr>
              <a:lnSpc>
                <a:spcPct val="100000"/>
              </a:lnSpc>
              <a:spcBef>
                <a:spcPts val="0"/>
              </a:spcBef>
              <a:buClr>
                <a:srgbClr val="FFFF00"/>
              </a:buClr>
            </a:pPr>
            <a:r>
              <a:rPr lang="pt-BR" sz="1700" dirty="0">
                <a:solidFill>
                  <a:srgbClr val="FFFF00"/>
                </a:solidFill>
              </a:rPr>
              <a:t>Chefe da seção de auditoria e fiscalização de contas eleitorais</a:t>
            </a:r>
          </a:p>
          <a:p>
            <a:pPr>
              <a:lnSpc>
                <a:spcPct val="100000"/>
              </a:lnSpc>
              <a:spcBef>
                <a:spcPts val="0"/>
              </a:spcBef>
              <a:buClr>
                <a:srgbClr val="FFFF00"/>
              </a:buClr>
            </a:pPr>
            <a:r>
              <a:rPr lang="pt-BR" sz="1700" dirty="0" err="1">
                <a:solidFill>
                  <a:srgbClr val="FFFF00"/>
                </a:solidFill>
              </a:rPr>
              <a:t>Sacoe</a:t>
            </a:r>
            <a:r>
              <a:rPr lang="pt-BR" sz="1700" dirty="0">
                <a:solidFill>
                  <a:srgbClr val="FFFF00"/>
                </a:solidFill>
              </a:rPr>
              <a:t>/CEP/SGI/TRE-MG</a:t>
            </a:r>
          </a:p>
          <a:p>
            <a:endParaRPr lang="pt-BR" b="1" dirty="0">
              <a:solidFill>
                <a:srgbClr val="FFFF00"/>
              </a:solidFill>
            </a:endParaRP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6290" y="153801"/>
            <a:ext cx="2138550" cy="1108364"/>
          </a:xfrm>
          <a:prstGeom prst="rect">
            <a:avLst/>
          </a:prstGeom>
        </p:spPr>
      </p:pic>
      <p:pic>
        <p:nvPicPr>
          <p:cNvPr id="11" name="Imagem 10" descr="Tela de celular com texto preto sobre fundo branco&#10;&#10;Descrição gerada automaticamente">
            <a:extLst>
              <a:ext uri="{FF2B5EF4-FFF2-40B4-BE49-F238E27FC236}">
                <a16:creationId xmlns:a16="http://schemas.microsoft.com/office/drawing/2014/main" id="{9E721D51-5DA5-4D7A-B1A8-37D806827AED}"/>
              </a:ext>
            </a:extLst>
          </p:cNvPr>
          <p:cNvPicPr>
            <a:picLocks noChangeAspect="1"/>
          </p:cNvPicPr>
          <p:nvPr/>
        </p:nvPicPr>
        <p:blipFill rotWithShape="1">
          <a:blip r:embed="rId3"/>
          <a:srcRect l="13375" t="27121" r="12140"/>
          <a:stretch/>
        </p:blipFill>
        <p:spPr>
          <a:xfrm>
            <a:off x="8104027" y="5125377"/>
            <a:ext cx="2194365" cy="1533600"/>
          </a:xfrm>
          <a:prstGeom prst="rect">
            <a:avLst/>
          </a:prstGeom>
        </p:spPr>
      </p:pic>
      <p:pic>
        <p:nvPicPr>
          <p:cNvPr id="13" name="Imagem 12" descr="Uma imagem contendo cd&#10;&#10;Descrição gerada automaticamente">
            <a:extLst>
              <a:ext uri="{FF2B5EF4-FFF2-40B4-BE49-F238E27FC236}">
                <a16:creationId xmlns:a16="http://schemas.microsoft.com/office/drawing/2014/main" id="{27BB64CA-79A1-441C-8E78-DAED4A7F1586}"/>
              </a:ext>
            </a:extLst>
          </p:cNvPr>
          <p:cNvPicPr>
            <a:picLocks noChangeAspect="1"/>
          </p:cNvPicPr>
          <p:nvPr/>
        </p:nvPicPr>
        <p:blipFill rotWithShape="1">
          <a:blip r:embed="rId4"/>
          <a:srcRect l="5805" t="15461" r="7795" b="15510"/>
          <a:stretch/>
        </p:blipFill>
        <p:spPr>
          <a:xfrm>
            <a:off x="2168435" y="5125377"/>
            <a:ext cx="1919539" cy="1533600"/>
          </a:xfrm>
          <a:prstGeom prst="rect">
            <a:avLst/>
          </a:prstGeom>
        </p:spPr>
      </p:pic>
    </p:spTree>
    <p:extLst>
      <p:ext uri="{BB962C8B-B14F-4D97-AF65-F5344CB8AC3E}">
        <p14:creationId xmlns:p14="http://schemas.microsoft.com/office/powerpoint/2010/main" val="2463737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564199" y="2039416"/>
            <a:ext cx="11063601" cy="4724370"/>
          </a:xfrm>
          <a:prstGeom prst="rect">
            <a:avLst/>
          </a:prstGeom>
        </p:spPr>
        <p:txBody>
          <a:bodyPr wrap="square">
            <a:spAutoFit/>
          </a:bodyPr>
          <a:lstStyle/>
          <a:p>
            <a:pPr marL="342900" indent="-342900" algn="just">
              <a:buFont typeface="Symbol" panose="05050102010706020507" pitchFamily="18" charset="2"/>
              <a:buChar char="Ö"/>
            </a:pPr>
            <a:r>
              <a:rPr lang="pt-BR" sz="2400" dirty="0">
                <a:latin typeface="Verdana" panose="020B0604030504040204" pitchFamily="34" charset="0"/>
                <a:ea typeface="Verdana" panose="020B0604030504040204" pitchFamily="34" charset="0"/>
              </a:rPr>
              <a:t>combustível e manutenção de veículo automotor usado pelo candidato na campanha;</a:t>
            </a:r>
          </a:p>
          <a:p>
            <a:pPr lvl="1" algn="just"/>
            <a:endParaRPr lang="pt-BR" sz="2400" dirty="0">
              <a:latin typeface="Verdana" panose="020B0604030504040204" pitchFamily="34" charset="0"/>
              <a:ea typeface="Verdana" panose="020B0604030504040204" pitchFamily="34" charset="0"/>
            </a:endParaRPr>
          </a:p>
          <a:p>
            <a:pPr marL="342900" indent="-342900" algn="just">
              <a:buFont typeface="Symbol" panose="05050102010706020507" pitchFamily="18" charset="2"/>
              <a:buChar char="Ö"/>
            </a:pPr>
            <a:r>
              <a:rPr lang="pt-BR" sz="2400" dirty="0">
                <a:latin typeface="Verdana" panose="020B0604030504040204" pitchFamily="34" charset="0"/>
                <a:ea typeface="Verdana" panose="020B0604030504040204" pitchFamily="34" charset="0"/>
              </a:rPr>
              <a:t>remuneração, alimentação e hospedagem do condutor do veículo a que refere ao item anterior;</a:t>
            </a:r>
          </a:p>
          <a:p>
            <a:pPr lvl="1" algn="just"/>
            <a:endParaRPr lang="pt-BR" sz="2400" dirty="0">
              <a:latin typeface="Verdana" panose="020B0604030504040204" pitchFamily="34" charset="0"/>
              <a:ea typeface="Verdana" panose="020B0604030504040204" pitchFamily="34" charset="0"/>
            </a:endParaRPr>
          </a:p>
          <a:p>
            <a:pPr marL="342900" indent="-342900" algn="just">
              <a:buFont typeface="Symbol" panose="05050102010706020507" pitchFamily="18" charset="2"/>
              <a:buChar char="Ö"/>
            </a:pPr>
            <a:r>
              <a:rPr lang="pt-BR" sz="2400" dirty="0">
                <a:latin typeface="Verdana" panose="020B0604030504040204" pitchFamily="34" charset="0"/>
                <a:ea typeface="Verdana" panose="020B0604030504040204" pitchFamily="34" charset="0"/>
              </a:rPr>
              <a:t>alimentação e hospedagem própria; </a:t>
            </a:r>
          </a:p>
          <a:p>
            <a:pPr lvl="1" algn="just"/>
            <a:endParaRPr lang="pt-BR" sz="2400" dirty="0">
              <a:latin typeface="Verdana" panose="020B0604030504040204" pitchFamily="34" charset="0"/>
              <a:ea typeface="Verdana" panose="020B0604030504040204" pitchFamily="34" charset="0"/>
            </a:endParaRPr>
          </a:p>
          <a:p>
            <a:pPr marL="342900" indent="-342900" algn="just">
              <a:buFont typeface="Symbol" panose="05050102010706020507" pitchFamily="18" charset="2"/>
              <a:buChar char="Ö"/>
            </a:pPr>
            <a:r>
              <a:rPr lang="pt-BR" sz="2400" dirty="0">
                <a:latin typeface="Verdana" panose="020B0604030504040204" pitchFamily="34" charset="0"/>
                <a:ea typeface="Verdana" panose="020B0604030504040204" pitchFamily="34" charset="0"/>
              </a:rPr>
              <a:t>uso de linhas telefônicas registradas em seu nome como pessoa física, até o limite de três linhas.</a:t>
            </a:r>
            <a:endParaRPr lang="pt-BR" sz="1300" dirty="0"/>
          </a:p>
          <a:p>
            <a:pPr algn="just"/>
            <a:endParaRPr lang="pt-BR" sz="1300" dirty="0"/>
          </a:p>
          <a:p>
            <a:pPr algn="just"/>
            <a:r>
              <a:rPr lang="pt-BR" sz="2400" b="1" dirty="0">
                <a:solidFill>
                  <a:schemeClr val="accent1">
                    <a:lumMod val="40000"/>
                    <a:lumOff val="60000"/>
                  </a:schemeClr>
                </a:solidFill>
                <a:latin typeface="Verdana" panose="020B0604030504040204" pitchFamily="34" charset="0"/>
                <a:ea typeface="Verdana" panose="020B0604030504040204" pitchFamily="34" charset="0"/>
                <a:sym typeface="Symbol" panose="05050102010706020507" pitchFamily="18" charset="2"/>
              </a:rPr>
              <a:t></a:t>
            </a:r>
            <a:r>
              <a:rPr lang="pt-BR" sz="1300" b="1" dirty="0">
                <a:solidFill>
                  <a:schemeClr val="accent1">
                    <a:lumMod val="40000"/>
                    <a:lumOff val="60000"/>
                  </a:schemeClr>
                </a:solidFill>
                <a:sym typeface="Symbol" panose="05050102010706020507" pitchFamily="18" charset="2"/>
              </a:rPr>
              <a:t> </a:t>
            </a:r>
            <a:r>
              <a:rPr lang="pt-BR" sz="1300" dirty="0">
                <a:solidFill>
                  <a:schemeClr val="accent1">
                    <a:lumMod val="40000"/>
                    <a:lumOff val="60000"/>
                  </a:schemeClr>
                </a:solidFill>
                <a:sym typeface="Symbol" panose="05050102010706020507" pitchFamily="18" charset="2"/>
              </a:rPr>
              <a:t> </a:t>
            </a:r>
            <a:r>
              <a:rPr lang="pt-BR" sz="2400" dirty="0">
                <a:solidFill>
                  <a:schemeClr val="accent1">
                    <a:lumMod val="40000"/>
                    <a:lumOff val="60000"/>
                  </a:schemeClr>
                </a:solidFill>
                <a:latin typeface="Verdana" panose="020B0604030504040204" pitchFamily="34" charset="0"/>
                <a:ea typeface="Verdana" panose="020B0604030504040204" pitchFamily="34" charset="0"/>
                <a:sym typeface="Symbol" panose="05050102010706020507" pitchFamily="18" charset="2"/>
              </a:rPr>
              <a:t>Não podem ser pagas com recursos de campanha e não se sujeitam à prestação de contas.</a:t>
            </a:r>
            <a:endParaRPr lang="pt-BR" sz="2400" dirty="0">
              <a:solidFill>
                <a:schemeClr val="accent1">
                  <a:lumMod val="40000"/>
                  <a:lumOff val="60000"/>
                </a:schemeClr>
              </a:solidFill>
              <a:latin typeface="Verdana" panose="020B0604030504040204" pitchFamily="34" charset="0"/>
              <a:ea typeface="Verdana" panose="020B0604030504040204" pitchFamily="34" charset="0"/>
            </a:endParaRPr>
          </a:p>
        </p:txBody>
      </p:sp>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u="sng" dirty="0">
                <a:solidFill>
                  <a:schemeClr val="accent1">
                    <a:lumMod val="40000"/>
                    <a:lumOff val="60000"/>
                  </a:schemeClr>
                </a:solidFill>
                <a:latin typeface="Verdana" panose="020B0604030504040204" pitchFamily="34" charset="0"/>
                <a:ea typeface="Verdana" panose="020B0604030504040204" pitchFamily="34" charset="0"/>
              </a:rPr>
              <a:t>NÃO SÃO</a:t>
            </a:r>
            <a:r>
              <a:rPr lang="pt-BR" sz="2400" b="1" dirty="0">
                <a:solidFill>
                  <a:schemeClr val="accent1">
                    <a:lumMod val="40000"/>
                    <a:lumOff val="60000"/>
                  </a:schemeClr>
                </a:solidFill>
                <a:latin typeface="Verdana" panose="020B0604030504040204" pitchFamily="34" charset="0"/>
                <a:ea typeface="Verdana" panose="020B0604030504040204" pitchFamily="34" charset="0"/>
              </a:rPr>
              <a:t> </a:t>
            </a: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(art. 35, §6º)</a:t>
            </a:r>
          </a:p>
        </p:txBody>
      </p:sp>
    </p:spTree>
    <p:extLst>
      <p:ext uri="{BB962C8B-B14F-4D97-AF65-F5344CB8AC3E}">
        <p14:creationId xmlns:p14="http://schemas.microsoft.com/office/powerpoint/2010/main" val="3109200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564199" y="2328524"/>
            <a:ext cx="11063601" cy="3416320"/>
          </a:xfrm>
          <a:prstGeom prst="rect">
            <a:avLst/>
          </a:prstGeom>
        </p:spPr>
        <p:txBody>
          <a:bodyPr wrap="square">
            <a:spAutoFit/>
          </a:bodyPr>
          <a:lstStyle/>
          <a:p>
            <a:pPr algn="just"/>
            <a:endParaRPr lang="pt-BR" sz="2400" dirty="0">
              <a:latin typeface="Verdana" panose="020B0604030504040204" pitchFamily="34" charset="0"/>
              <a:ea typeface="Verdana" panose="020B0604030504040204" pitchFamily="34" charset="0"/>
            </a:endParaRPr>
          </a:p>
          <a:p>
            <a:pPr algn="ctr"/>
            <a:r>
              <a:rPr lang="pt-BR" sz="2400" b="1" dirty="0">
                <a:solidFill>
                  <a:schemeClr val="accent1">
                    <a:lumMod val="60000"/>
                    <a:lumOff val="40000"/>
                  </a:schemeClr>
                </a:solidFill>
                <a:latin typeface="Verdana" panose="020B0604030504040204" pitchFamily="34" charset="0"/>
                <a:ea typeface="Verdana" panose="020B0604030504040204" pitchFamily="34" charset="0"/>
              </a:rPr>
              <a:t>INÍCIO</a:t>
            </a:r>
          </a:p>
          <a:p>
            <a:pPr marL="342900" indent="-342900" algn="just">
              <a:buFont typeface="Symbol" panose="05050102010706020507" pitchFamily="18" charset="2"/>
              <a:buChar char="Ö"/>
            </a:pPr>
            <a:endParaRPr lang="pt-BR" sz="2400" dirty="0">
              <a:latin typeface="Verdana" panose="020B0604030504040204" pitchFamily="34" charset="0"/>
              <a:ea typeface="Verdana" panose="020B0604030504040204" pitchFamily="34" charset="0"/>
            </a:endParaRPr>
          </a:p>
          <a:p>
            <a:pPr algn="ctr"/>
            <a:r>
              <a:rPr lang="pt-BR" sz="2400" dirty="0">
                <a:latin typeface="Verdana" panose="020B0604030504040204" pitchFamily="34" charset="0"/>
                <a:ea typeface="Verdana" panose="020B0604030504040204" pitchFamily="34" charset="0"/>
              </a:rPr>
              <a:t>A partir da </a:t>
            </a:r>
            <a:r>
              <a:rPr lang="pt-BR" sz="2400" b="1" dirty="0">
                <a:solidFill>
                  <a:schemeClr val="accent1">
                    <a:lumMod val="60000"/>
                    <a:lumOff val="40000"/>
                  </a:schemeClr>
                </a:solidFill>
                <a:latin typeface="Verdana" panose="020B0604030504040204" pitchFamily="34" charset="0"/>
                <a:ea typeface="Verdana" panose="020B0604030504040204" pitchFamily="34" charset="0"/>
              </a:rPr>
              <a:t>data da realização da convenção partidária</a:t>
            </a:r>
            <a:r>
              <a:rPr lang="pt-BR" sz="2400" dirty="0">
                <a:solidFill>
                  <a:schemeClr val="accent1">
                    <a:lumMod val="60000"/>
                    <a:lumOff val="40000"/>
                  </a:schemeClr>
                </a:solidFill>
                <a:latin typeface="Verdana" panose="020B0604030504040204" pitchFamily="34" charset="0"/>
                <a:ea typeface="Verdana" panose="020B0604030504040204" pitchFamily="34" charset="0"/>
              </a:rPr>
              <a:t> </a:t>
            </a:r>
            <a:r>
              <a:rPr lang="pt-BR" sz="2400" dirty="0">
                <a:latin typeface="Verdana" panose="020B0604030504040204" pitchFamily="34" charset="0"/>
                <a:ea typeface="Verdana" panose="020B0604030504040204" pitchFamily="34" charset="0"/>
              </a:rPr>
              <a:t>(art. 36)</a:t>
            </a:r>
          </a:p>
          <a:p>
            <a:pPr algn="just"/>
            <a:endParaRPr lang="pt-BR" sz="2400" dirty="0">
              <a:latin typeface="Verdana" panose="020B0604030504040204" pitchFamily="34" charset="0"/>
              <a:ea typeface="Verdana" panose="020B0604030504040204" pitchFamily="34" charset="0"/>
            </a:endParaRPr>
          </a:p>
          <a:p>
            <a:pPr algn="ctr"/>
            <a:r>
              <a:rPr lang="pt-BR" sz="2400" b="1" dirty="0">
                <a:solidFill>
                  <a:schemeClr val="accent1">
                    <a:lumMod val="60000"/>
                    <a:lumOff val="40000"/>
                  </a:schemeClr>
                </a:solidFill>
                <a:latin typeface="Verdana" panose="020B0604030504040204" pitchFamily="34" charset="0"/>
                <a:ea typeface="Verdana" panose="020B0604030504040204" pitchFamily="34" charset="0"/>
              </a:rPr>
              <a:t>FIM</a:t>
            </a:r>
          </a:p>
          <a:p>
            <a:pPr algn="ctr"/>
            <a:endParaRPr lang="pt-BR" sz="2400" dirty="0">
              <a:latin typeface="Verdana" panose="020B0604030504040204" pitchFamily="34" charset="0"/>
              <a:ea typeface="Verdana" panose="020B0604030504040204" pitchFamily="34" charset="0"/>
            </a:endParaRPr>
          </a:p>
          <a:p>
            <a:pPr algn="ctr"/>
            <a:r>
              <a:rPr lang="pt-BR" sz="2400" dirty="0">
                <a:latin typeface="Verdana" panose="020B0604030504040204" pitchFamily="34" charset="0"/>
                <a:ea typeface="Verdana" panose="020B0604030504040204" pitchFamily="34" charset="0"/>
              </a:rPr>
              <a:t>Até </a:t>
            </a:r>
            <a:r>
              <a:rPr lang="pt-BR" sz="2400" b="1" dirty="0">
                <a:solidFill>
                  <a:schemeClr val="accent1">
                    <a:lumMod val="60000"/>
                    <a:lumOff val="40000"/>
                  </a:schemeClr>
                </a:solidFill>
                <a:latin typeface="Verdana" panose="020B0604030504040204" pitchFamily="34" charset="0"/>
                <a:ea typeface="Verdana" panose="020B0604030504040204" pitchFamily="34" charset="0"/>
              </a:rPr>
              <a:t>o dia da eleição </a:t>
            </a:r>
            <a:r>
              <a:rPr lang="pt-BR" sz="2400" dirty="0">
                <a:latin typeface="Verdana" panose="020B0604030504040204" pitchFamily="34" charset="0"/>
                <a:ea typeface="Verdana" panose="020B0604030504040204" pitchFamily="34" charset="0"/>
              </a:rPr>
              <a:t>(art. 33)</a:t>
            </a:r>
          </a:p>
          <a:p>
            <a:pPr lvl="1" algn="just"/>
            <a:endParaRPr lang="pt-BR" sz="2400" dirty="0">
              <a:latin typeface="Verdana" panose="020B0604030504040204" pitchFamily="34" charset="0"/>
              <a:ea typeface="Verdana" panose="020B0604030504040204" pitchFamily="34" charset="0"/>
            </a:endParaRPr>
          </a:p>
        </p:txBody>
      </p:sp>
      <p:sp>
        <p:nvSpPr>
          <p:cNvPr id="6" name="Subtítulo 2"/>
          <p:cNvSpPr txBox="1">
            <a:spLocks/>
          </p:cNvSpPr>
          <p:nvPr/>
        </p:nvSpPr>
        <p:spPr>
          <a:xfrm>
            <a:off x="1069145" y="984737"/>
            <a:ext cx="10170941" cy="1167620"/>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PERÍODO PERMITIDO PARA REALIZAR                    GASTOS ELEITORAIS</a:t>
            </a:r>
          </a:p>
        </p:txBody>
      </p:sp>
    </p:spTree>
    <p:extLst>
      <p:ext uri="{BB962C8B-B14F-4D97-AF65-F5344CB8AC3E}">
        <p14:creationId xmlns:p14="http://schemas.microsoft.com/office/powerpoint/2010/main" val="3607983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(de natureza financeira)</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3613938"/>
          </a:xfrm>
          <a:prstGeom prst="rect">
            <a:avLst/>
          </a:prstGeom>
        </p:spPr>
        <p:txBody>
          <a:bodyPr wrap="square">
            <a:spAutoFit/>
          </a:bodyPr>
          <a:lstStyle/>
          <a:p>
            <a:pPr marL="900430">
              <a:lnSpc>
                <a:spcPct val="107000"/>
              </a:lnSpc>
              <a:spcAft>
                <a:spcPts val="0"/>
              </a:spcAft>
            </a:pPr>
            <a:endParaRPr lang="pt-BR" sz="24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Documento fiscal idôneo: nota fiscal/fatura/recibo/contrato (art. 60)</a:t>
            </a:r>
          </a:p>
          <a:p>
            <a:pPr marL="900430" algn="ctr">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a:t>
            </a: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Documento de quitação: cópia de cheque nominal cruzado, transferência bancária que identifique o CPF ou CNPJ do beneficiário; débito em conta bancária </a:t>
            </a:r>
            <a:r>
              <a:rPr lang="pt-BR" sz="2400" dirty="0">
                <a:effectLst/>
                <a:latin typeface="Verdana" panose="020B0604030504040204" pitchFamily="34" charset="0"/>
                <a:ea typeface="Verdana" panose="020B0604030504040204" pitchFamily="34" charset="0"/>
                <a:cs typeface="Times New Roman" panose="02020603050405020304" pitchFamily="18" charset="0"/>
              </a:rPr>
              <a:t>(art. 38)</a:t>
            </a: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r>
              <a:rPr lang="pt-BR" sz="2400" b="1" dirty="0">
                <a:solidFill>
                  <a:schemeClr val="accent1">
                    <a:lumMod val="60000"/>
                    <a:lumOff val="40000"/>
                  </a:schemeClr>
                </a:solidFill>
                <a:effectLst/>
                <a:latin typeface="Verdana" panose="020B0604030504040204" pitchFamily="34" charset="0"/>
                <a:ea typeface="Verdana" panose="020B0604030504040204" pitchFamily="34" charset="0"/>
                <a:cs typeface="Times New Roman" panose="02020603050405020304" pitchFamily="18" charset="0"/>
              </a:rPr>
              <a:t>IMPORTANTE </a:t>
            </a:r>
            <a:r>
              <a:rPr lang="pt-BR" sz="2400" dirty="0">
                <a:solidFill>
                  <a:schemeClr val="accent1">
                    <a:lumMod val="60000"/>
                    <a:lumOff val="40000"/>
                  </a:schemeClr>
                </a:solidFill>
                <a:effectLst/>
                <a:latin typeface="Verdana" panose="020B0604030504040204" pitchFamily="34" charset="0"/>
                <a:ea typeface="Verdana" panose="020B0604030504040204" pitchFamily="34" charset="0"/>
                <a:cs typeface="Times New Roman" panose="02020603050405020304" pitchFamily="18" charset="0"/>
                <a:sym typeface="Symbol" panose="05050102010706020507" pitchFamily="18" charset="2"/>
              </a:rPr>
              <a:t> vedado o pagamento de gastos eleitorais com moeda virtual </a:t>
            </a:r>
            <a:r>
              <a:rPr lang="pt-BR" sz="2400" dirty="0">
                <a:solidFill>
                  <a:schemeClr val="accent1">
                    <a:lumMod val="60000"/>
                    <a:lumOff val="40000"/>
                  </a:schemeClr>
                </a:solidFill>
                <a:latin typeface="Verdana" panose="020B0604030504040204" pitchFamily="34" charset="0"/>
                <a:ea typeface="Verdana" panose="020B0604030504040204" pitchFamily="34" charset="0"/>
                <a:cs typeface="Times New Roman" panose="02020603050405020304" pitchFamily="18" charset="0"/>
                <a:sym typeface="Symbol" panose="05050102010706020507" pitchFamily="18" charset="2"/>
              </a:rPr>
              <a:t>(§2º, do art. 38).</a:t>
            </a:r>
            <a:endParaRPr lang="pt-BR" sz="2400" dirty="0">
              <a:solidFill>
                <a:schemeClr val="accent1">
                  <a:lumMod val="60000"/>
                  <a:lumOff val="40000"/>
                </a:schemeClr>
              </a:solidFill>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1163900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(de natureza financeira – em espécie)</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2033249"/>
          </a:xfrm>
          <a:prstGeom prst="rect">
            <a:avLst/>
          </a:prstGeom>
        </p:spPr>
        <p:txBody>
          <a:bodyPr wrap="square">
            <a:spAutoFit/>
          </a:bodyPr>
          <a:lstStyle/>
          <a:p>
            <a:pPr marL="900430">
              <a:lnSpc>
                <a:spcPct val="107000"/>
              </a:lnSpc>
              <a:spcAft>
                <a:spcPts val="0"/>
              </a:spcAft>
            </a:pPr>
            <a:endParaRPr lang="pt-BR" sz="2400" dirty="0">
              <a:solidFill>
                <a:srgbClr val="000000"/>
              </a:solidFill>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Documento fiscal idôneo: nota fiscal/fatura/recibo/contrato (art. 60)</a:t>
            </a: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r>
              <a:rPr lang="pt-BR" sz="2400" b="1" dirty="0">
                <a:latin typeface="Verdana" panose="020B0604030504040204" pitchFamily="34" charset="0"/>
                <a:ea typeface="Verdana" panose="020B0604030504040204" pitchFamily="34" charset="0"/>
                <a:cs typeface="Times New Roman" panose="02020603050405020304" pitchFamily="18" charset="0"/>
              </a:rPr>
              <a:t>NOTA:</a:t>
            </a:r>
            <a:r>
              <a:rPr lang="pt-BR" sz="2400" dirty="0">
                <a:latin typeface="Verdana" panose="020B0604030504040204" pitchFamily="34" charset="0"/>
                <a:ea typeface="Verdana" panose="020B0604030504040204" pitchFamily="34" charset="0"/>
                <a:cs typeface="Times New Roman" panose="02020603050405020304" pitchFamily="18" charset="0"/>
              </a:rPr>
              <a:t> A quitação deve observar o disposto no art. 39.</a:t>
            </a:r>
            <a:endParaRPr lang="pt-BR" sz="2400" dirty="0">
              <a:effectLst/>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7883160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(de natureza financeira – em espécie – art. 39)</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5589800"/>
          </a:xfrm>
          <a:prstGeom prst="rect">
            <a:avLst/>
          </a:prstGeom>
        </p:spPr>
        <p:txBody>
          <a:bodyPr wrap="square">
            <a:spAutoFit/>
          </a:bodyPr>
          <a:lstStyle/>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Constituir reservar em dinheiro (</a:t>
            </a:r>
            <a:r>
              <a:rPr lang="pt-BR" sz="2400" b="1" dirty="0">
                <a:latin typeface="Verdana" panose="020B0604030504040204" pitchFamily="34" charset="0"/>
                <a:ea typeface="Verdana" panose="020B0604030504040204" pitchFamily="34" charset="0"/>
                <a:cs typeface="Times New Roman" panose="02020603050405020304" pitchFamily="18" charset="0"/>
              </a:rPr>
              <a:t>Fundo de Caixa</a:t>
            </a:r>
            <a:r>
              <a:rPr lang="pt-BR" sz="2400" dirty="0">
                <a:latin typeface="Verdana" panose="020B0604030504040204" pitchFamily="34" charset="0"/>
                <a:ea typeface="Verdana" panose="020B0604030504040204" pitchFamily="34" charset="0"/>
                <a:cs typeface="Times New Roman" panose="02020603050405020304" pitchFamily="18" charset="0"/>
              </a:rPr>
              <a:t>), observando:</a:t>
            </a: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1357630" indent="-457200" algn="just">
              <a:lnSpc>
                <a:spcPct val="107000"/>
              </a:lnSpc>
              <a:spcAft>
                <a:spcPts val="0"/>
              </a:spcAft>
              <a:buAutoNum type="alphaLcParenR"/>
            </a:pPr>
            <a:r>
              <a:rPr lang="pt-BR" sz="2400" dirty="0">
                <a:latin typeface="Verdana" panose="020B0604030504040204" pitchFamily="34" charset="0"/>
                <a:ea typeface="Verdana" panose="020B0604030504040204" pitchFamily="34" charset="0"/>
                <a:cs typeface="Times New Roman" panose="02020603050405020304" pitchFamily="18" charset="0"/>
              </a:rPr>
              <a:t>saldo máximo de 2% dos gastos contratados, vedada a recomposição;</a:t>
            </a:r>
          </a:p>
          <a:p>
            <a:pPr marL="1357630" indent="-457200" algn="just">
              <a:lnSpc>
                <a:spcPct val="107000"/>
              </a:lnSpc>
              <a:spcAft>
                <a:spcPts val="0"/>
              </a:spcAft>
              <a:buAutoNum type="alphaLcParenR"/>
            </a:pPr>
            <a:r>
              <a:rPr lang="pt-BR" sz="2400" dirty="0">
                <a:latin typeface="Verdana" panose="020B0604030504040204" pitchFamily="34" charset="0"/>
                <a:ea typeface="Verdana" panose="020B0604030504040204" pitchFamily="34" charset="0"/>
                <a:cs typeface="Times New Roman" panose="02020603050405020304" pitchFamily="18" charset="0"/>
              </a:rPr>
              <a:t>transitem previamente pela conta bancária específica de campanha;</a:t>
            </a:r>
          </a:p>
          <a:p>
            <a:pPr marL="1357630" indent="-457200" algn="just">
              <a:lnSpc>
                <a:spcPct val="107000"/>
              </a:lnSpc>
              <a:spcAft>
                <a:spcPts val="0"/>
              </a:spcAft>
              <a:buAutoNum type="alphaLcParenR"/>
            </a:pPr>
            <a:r>
              <a:rPr lang="pt-BR" sz="2400" dirty="0">
                <a:latin typeface="Verdana" panose="020B0604030504040204" pitchFamily="34" charset="0"/>
                <a:ea typeface="Verdana" panose="020B0604030504040204" pitchFamily="34" charset="0"/>
                <a:cs typeface="Times New Roman" panose="02020603050405020304" pitchFamily="18" charset="0"/>
              </a:rPr>
              <a:t>o saque para constituição do Fundo de Caixa seja realizado mediante cartão de débito ou emissão de cheque nominativo em favor do próprio sacado.</a:t>
            </a:r>
          </a:p>
          <a:p>
            <a:pPr marL="1357630" indent="-457200" algn="just">
              <a:lnSpc>
                <a:spcPct val="107000"/>
              </a:lnSpc>
              <a:spcAft>
                <a:spcPts val="0"/>
              </a:spcAft>
              <a:buAutoNum type="alphaLcParenR"/>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u="sng" dirty="0">
                <a:latin typeface="Verdana" panose="020B0604030504040204" pitchFamily="34" charset="0"/>
                <a:ea typeface="Verdana" panose="020B0604030504040204" pitchFamily="34" charset="0"/>
                <a:cs typeface="Times New Roman" panose="02020603050405020304" pitchFamily="18" charset="0"/>
              </a:rPr>
              <a:t>Observação</a:t>
            </a:r>
            <a:r>
              <a:rPr lang="pt-BR" sz="2400" dirty="0">
                <a:latin typeface="Verdana" panose="020B0604030504040204" pitchFamily="34" charset="0"/>
                <a:ea typeface="Verdana" panose="020B0604030504040204" pitchFamily="34" charset="0"/>
                <a:cs typeface="Times New Roman" panose="02020603050405020304" pitchFamily="18" charset="0"/>
              </a:rPr>
              <a:t>: candidato a vice não pode constituir Fundo de Caixa.</a:t>
            </a: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8439751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11134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(TSE  - CONSULTA Nº 0600304-77.2019.6.00.0000)</a:t>
            </a:r>
          </a:p>
          <a:p>
            <a:pPr marL="0" indent="0" algn="ctr">
              <a:buNone/>
            </a:pPr>
            <a:endParaRPr lang="pt-BR" sz="2400" b="1" dirty="0">
              <a:solidFill>
                <a:srgbClr val="FFFF00"/>
              </a:solidFill>
              <a:latin typeface="Verdana" panose="020B0604030504040204" pitchFamily="34" charset="0"/>
              <a:ea typeface="Verdana" panose="020B0604030504040204" pitchFamily="34" charset="0"/>
            </a:endParaRPr>
          </a:p>
        </p:txBody>
      </p:sp>
      <p:sp>
        <p:nvSpPr>
          <p:cNvPr id="3" name="Retângulo 2">
            <a:extLst>
              <a:ext uri="{FF2B5EF4-FFF2-40B4-BE49-F238E27FC236}">
                <a16:creationId xmlns:a16="http://schemas.microsoft.com/office/drawing/2014/main" id="{5F1C7A32-867E-44C7-AA1E-74FD26CC0617}"/>
              </a:ext>
            </a:extLst>
          </p:cNvPr>
          <p:cNvSpPr/>
          <p:nvPr/>
        </p:nvSpPr>
        <p:spPr>
          <a:xfrm>
            <a:off x="436097" y="2096086"/>
            <a:ext cx="10803989" cy="4524315"/>
          </a:xfrm>
          <a:prstGeom prst="rect">
            <a:avLst/>
          </a:prstGeom>
        </p:spPr>
        <p:txBody>
          <a:bodyPr wrap="square">
            <a:spAutoFit/>
          </a:bodyPr>
          <a:lstStyle/>
          <a:p>
            <a:pPr algn="just">
              <a:spcAft>
                <a:spcPts val="0"/>
              </a:spcAft>
            </a:pPr>
            <a:endParaRPr lang="pt-BR" sz="2400" b="1" dirty="0">
              <a:latin typeface="Verdana" panose="020B0604030504040204" pitchFamily="34" charset="0"/>
              <a:ea typeface="Verdana" panose="020B0604030504040204" pitchFamily="34" charset="0"/>
            </a:endParaRPr>
          </a:p>
          <a:p>
            <a:pPr algn="just">
              <a:spcAft>
                <a:spcPts val="0"/>
              </a:spcAft>
            </a:pPr>
            <a:r>
              <a:rPr lang="pt-BR" sz="2400" b="1" dirty="0">
                <a:latin typeface="Verdana" panose="020B0604030504040204" pitchFamily="34" charset="0"/>
                <a:ea typeface="Verdana" panose="020B0604030504040204" pitchFamily="34" charset="0"/>
              </a:rPr>
              <a:t>Consulente: Partido da Mulher Brasileira (PMB) –Nacional</a:t>
            </a:r>
            <a:endParaRPr lang="pt-BR" sz="2400" dirty="0">
              <a:latin typeface="Verdana" panose="020B0604030504040204" pitchFamily="34" charset="0"/>
              <a:ea typeface="Verdana" panose="020B0604030504040204" pitchFamily="34" charset="0"/>
            </a:endParaRPr>
          </a:p>
          <a:p>
            <a:pPr algn="just">
              <a:spcAft>
                <a:spcPts val="0"/>
              </a:spcAft>
            </a:pPr>
            <a:r>
              <a:rPr lang="pt-BR" sz="2400" b="1" dirty="0">
                <a:latin typeface="Verdana" panose="020B0604030504040204" pitchFamily="34" charset="0"/>
                <a:ea typeface="Verdana" panose="020B0604030504040204" pitchFamily="34" charset="0"/>
              </a:rPr>
              <a:t>Advogado: Silvio Estrela Mallet –OAB: 97241/RJ</a:t>
            </a:r>
          </a:p>
          <a:p>
            <a:pPr algn="just">
              <a:spcAft>
                <a:spcPts val="0"/>
              </a:spcAft>
            </a:pPr>
            <a:endParaRPr lang="pt-BR" sz="2400" dirty="0">
              <a:latin typeface="Verdana" panose="020B0604030504040204" pitchFamily="34" charset="0"/>
              <a:ea typeface="Verdana" panose="020B0604030504040204" pitchFamily="34" charset="0"/>
            </a:endParaRPr>
          </a:p>
          <a:p>
            <a:pPr algn="just">
              <a:spcAft>
                <a:spcPts val="0"/>
              </a:spcAft>
            </a:pPr>
            <a:r>
              <a:rPr lang="pt-BR" sz="2400" b="1" dirty="0">
                <a:latin typeface="Verdana" panose="020B0604030504040204" pitchFamily="34" charset="0"/>
                <a:ea typeface="Verdana" panose="020B0604030504040204" pitchFamily="34" charset="0"/>
              </a:rPr>
              <a:t>CONSULTA. PARTIDO POLÍTICO. RECURSOS DO FUNDO ESPECIAL DE FINANCIAMENTO DE CAMPANHA. UTILIZAÇÃO PARA CUSTEIO DE FISCAIS PARTIDÁRIOS EM DIAS DE PLEITO. PAGAMENTO EM ESPÉCIE APÓS AS ELEIÇÕES. POSSIBILIDADE. ARTS. 26, VII, DA LEI 9.504/97 E 35, VII, 38, 39 E 40 DA RES.-TSE 23.607/2019. RESPOSTA POSITIVA AOS QUESTIONAMENTOS.</a:t>
            </a:r>
          </a:p>
          <a:p>
            <a:pPr algn="just">
              <a:spcAft>
                <a:spcPts val="0"/>
              </a:spcAft>
            </a:pPr>
            <a:endParaRPr lang="pt-BR" sz="2400" dirty="0">
              <a:effectLst/>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17784078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11134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(TSE  - CONSULTA Nº 0600304-77.2019.6.00.0000)</a:t>
            </a:r>
          </a:p>
          <a:p>
            <a:pPr marL="0" indent="0" algn="ctr">
              <a:buNone/>
            </a:pPr>
            <a:endParaRPr lang="pt-BR" sz="2400" b="1" dirty="0">
              <a:solidFill>
                <a:srgbClr val="FFFF00"/>
              </a:solidFill>
              <a:latin typeface="Verdana" panose="020B0604030504040204" pitchFamily="34" charset="0"/>
              <a:ea typeface="Verdana" panose="020B0604030504040204" pitchFamily="34" charset="0"/>
            </a:endParaRPr>
          </a:p>
        </p:txBody>
      </p:sp>
      <p:sp>
        <p:nvSpPr>
          <p:cNvPr id="3" name="Retângulo 2">
            <a:extLst>
              <a:ext uri="{FF2B5EF4-FFF2-40B4-BE49-F238E27FC236}">
                <a16:creationId xmlns:a16="http://schemas.microsoft.com/office/drawing/2014/main" id="{5F1C7A32-867E-44C7-AA1E-74FD26CC0617}"/>
              </a:ext>
            </a:extLst>
          </p:cNvPr>
          <p:cNvSpPr/>
          <p:nvPr/>
        </p:nvSpPr>
        <p:spPr>
          <a:xfrm>
            <a:off x="436097" y="2096086"/>
            <a:ext cx="10803989" cy="830997"/>
          </a:xfrm>
          <a:prstGeom prst="rect">
            <a:avLst/>
          </a:prstGeom>
        </p:spPr>
        <p:txBody>
          <a:bodyPr wrap="square">
            <a:spAutoFit/>
          </a:bodyPr>
          <a:lstStyle/>
          <a:p>
            <a:pPr algn="just">
              <a:spcAft>
                <a:spcPts val="0"/>
              </a:spcAft>
            </a:pPr>
            <a:endParaRPr lang="pt-BR" sz="2400" b="1" dirty="0">
              <a:latin typeface="Verdana" panose="020B0604030504040204" pitchFamily="34" charset="0"/>
              <a:ea typeface="Verdana" panose="020B0604030504040204" pitchFamily="34" charset="0"/>
            </a:endParaRPr>
          </a:p>
          <a:p>
            <a:pPr algn="just">
              <a:spcAft>
                <a:spcPts val="0"/>
              </a:spcAft>
            </a:pPr>
            <a:endParaRPr lang="pt-BR" sz="2400" dirty="0">
              <a:effectLst/>
              <a:latin typeface="Verdana" panose="020B0604030504040204" pitchFamily="34" charset="0"/>
              <a:ea typeface="Verdana" panose="020B0604030504040204" pitchFamily="34" charset="0"/>
            </a:endParaRPr>
          </a:p>
        </p:txBody>
      </p:sp>
      <p:sp>
        <p:nvSpPr>
          <p:cNvPr id="2" name="Retângulo 1">
            <a:extLst>
              <a:ext uri="{FF2B5EF4-FFF2-40B4-BE49-F238E27FC236}">
                <a16:creationId xmlns:a16="http://schemas.microsoft.com/office/drawing/2014/main" id="{9CD5FBD5-BB55-4790-90CA-917AB868169F}"/>
              </a:ext>
            </a:extLst>
          </p:cNvPr>
          <p:cNvSpPr/>
          <p:nvPr/>
        </p:nvSpPr>
        <p:spPr>
          <a:xfrm>
            <a:off x="1069145" y="2690336"/>
            <a:ext cx="10170941" cy="3046988"/>
          </a:xfrm>
          <a:prstGeom prst="rect">
            <a:avLst/>
          </a:prstGeom>
        </p:spPr>
        <p:txBody>
          <a:bodyPr wrap="square">
            <a:spAutoFit/>
          </a:bodyPr>
          <a:lstStyle/>
          <a:p>
            <a:pPr algn="just">
              <a:spcAft>
                <a:spcPts val="0"/>
              </a:spcAft>
            </a:pPr>
            <a:r>
              <a:rPr lang="pt-BR" sz="2400" dirty="0">
                <a:latin typeface="Verdana" panose="020B0604030504040204" pitchFamily="34" charset="0"/>
                <a:ea typeface="Verdana" panose="020B0604030504040204" pitchFamily="34" charset="0"/>
              </a:rPr>
              <a:t>O Diretório Nacional do Partido da Mulher Brasileira (PMB) </a:t>
            </a:r>
            <a:r>
              <a:rPr lang="pt-BR" sz="2400" b="1" u="sng" dirty="0">
                <a:latin typeface="Verdana" panose="020B0604030504040204" pitchFamily="34" charset="0"/>
                <a:ea typeface="Verdana" panose="020B0604030504040204" pitchFamily="34" charset="0"/>
              </a:rPr>
              <a:t>questiona</a:t>
            </a:r>
            <a:r>
              <a:rPr lang="pt-BR" sz="2400" dirty="0">
                <a:latin typeface="Verdana" panose="020B0604030504040204" pitchFamily="34" charset="0"/>
                <a:ea typeface="Verdana" panose="020B0604030504040204" pitchFamily="34" charset="0"/>
              </a:rPr>
              <a:t>: “1) Seria possível fazer a contratação e pagar a remuneração com a verba do FEFC, dos fiscais do partido, em atuação nas seções eleitorais no dia das eleições? 2) Sendo o montante destinado a cada fiscal do partido de pequena monta, apenas para ajuda de custo, é possível fazer o pagamento em espécie, após decorrido o pleito, considerando os termos do artigo 42 da Resolução TSE nº 23.553/2017, em vigor?”.</a:t>
            </a:r>
            <a:endParaRPr lang="pt-BR" sz="2400" dirty="0">
              <a:effectLst/>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776780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11134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(TSE  - CONSULTA Nº 0600304-77.2019.6.00.0000)</a:t>
            </a:r>
          </a:p>
          <a:p>
            <a:pPr marL="0" indent="0" algn="ctr">
              <a:buNone/>
            </a:pPr>
            <a:endParaRPr lang="pt-BR" sz="2400" b="1" dirty="0">
              <a:solidFill>
                <a:srgbClr val="FFFF00"/>
              </a:solidFill>
              <a:latin typeface="Verdana" panose="020B0604030504040204" pitchFamily="34" charset="0"/>
              <a:ea typeface="Verdana" panose="020B0604030504040204" pitchFamily="34" charset="0"/>
            </a:endParaRPr>
          </a:p>
        </p:txBody>
      </p:sp>
      <p:sp>
        <p:nvSpPr>
          <p:cNvPr id="3" name="Retângulo 2">
            <a:extLst>
              <a:ext uri="{FF2B5EF4-FFF2-40B4-BE49-F238E27FC236}">
                <a16:creationId xmlns:a16="http://schemas.microsoft.com/office/drawing/2014/main" id="{5F1C7A32-867E-44C7-AA1E-74FD26CC0617}"/>
              </a:ext>
            </a:extLst>
          </p:cNvPr>
          <p:cNvSpPr/>
          <p:nvPr/>
        </p:nvSpPr>
        <p:spPr>
          <a:xfrm>
            <a:off x="436097" y="2096086"/>
            <a:ext cx="10803989" cy="830997"/>
          </a:xfrm>
          <a:prstGeom prst="rect">
            <a:avLst/>
          </a:prstGeom>
        </p:spPr>
        <p:txBody>
          <a:bodyPr wrap="square">
            <a:spAutoFit/>
          </a:bodyPr>
          <a:lstStyle/>
          <a:p>
            <a:pPr algn="just">
              <a:spcAft>
                <a:spcPts val="0"/>
              </a:spcAft>
            </a:pPr>
            <a:endParaRPr lang="pt-BR" sz="2400" b="1" dirty="0">
              <a:latin typeface="Verdana" panose="020B0604030504040204" pitchFamily="34" charset="0"/>
              <a:ea typeface="Verdana" panose="020B0604030504040204" pitchFamily="34" charset="0"/>
            </a:endParaRPr>
          </a:p>
          <a:p>
            <a:pPr algn="just">
              <a:spcAft>
                <a:spcPts val="0"/>
              </a:spcAft>
            </a:pPr>
            <a:endParaRPr lang="pt-BR" sz="2400" dirty="0">
              <a:effectLst/>
              <a:latin typeface="Verdana" panose="020B0604030504040204" pitchFamily="34" charset="0"/>
              <a:ea typeface="Verdana" panose="020B0604030504040204" pitchFamily="34" charset="0"/>
            </a:endParaRPr>
          </a:p>
        </p:txBody>
      </p:sp>
      <p:sp>
        <p:nvSpPr>
          <p:cNvPr id="2" name="Retângulo 1">
            <a:extLst>
              <a:ext uri="{FF2B5EF4-FFF2-40B4-BE49-F238E27FC236}">
                <a16:creationId xmlns:a16="http://schemas.microsoft.com/office/drawing/2014/main" id="{9CD5FBD5-BB55-4790-90CA-917AB868169F}"/>
              </a:ext>
            </a:extLst>
          </p:cNvPr>
          <p:cNvSpPr/>
          <p:nvPr/>
        </p:nvSpPr>
        <p:spPr>
          <a:xfrm>
            <a:off x="1069146" y="2266176"/>
            <a:ext cx="10058400" cy="3785652"/>
          </a:xfrm>
          <a:prstGeom prst="rect">
            <a:avLst/>
          </a:prstGeom>
        </p:spPr>
        <p:txBody>
          <a:bodyPr wrap="square">
            <a:spAutoFit/>
          </a:bodyPr>
          <a:lstStyle/>
          <a:p>
            <a:pPr algn="just">
              <a:spcAft>
                <a:spcPts val="0"/>
              </a:spcAft>
            </a:pPr>
            <a:r>
              <a:rPr lang="pt-BR" sz="2400" b="1" u="sng" dirty="0">
                <a:latin typeface="Verdana" panose="020B0604030504040204" pitchFamily="34" charset="0"/>
                <a:ea typeface="Verdana" panose="020B0604030504040204" pitchFamily="34" charset="0"/>
              </a:rPr>
              <a:t>Resposta à questão 1</a:t>
            </a:r>
          </a:p>
          <a:p>
            <a:pPr algn="just">
              <a:spcAft>
                <a:spcPts val="0"/>
              </a:spcAft>
            </a:pPr>
            <a:endParaRPr lang="pt-BR" sz="2400" dirty="0">
              <a:latin typeface="Verdana" panose="020B0604030504040204" pitchFamily="34" charset="0"/>
              <a:ea typeface="Verdana" panose="020B0604030504040204" pitchFamily="34" charset="0"/>
            </a:endParaRPr>
          </a:p>
          <a:p>
            <a:pPr algn="just">
              <a:spcAft>
                <a:spcPts val="0"/>
              </a:spcAft>
            </a:pPr>
            <a:r>
              <a:rPr lang="pt-BR" sz="2400" dirty="0">
                <a:latin typeface="Verdana" panose="020B0604030504040204" pitchFamily="34" charset="0"/>
                <a:ea typeface="Verdana" panose="020B0604030504040204" pitchFamily="34" charset="0"/>
              </a:rPr>
              <a:t>O pagamento de fiscais partidários em atuação nas seções eleitorais no dia do pleito pode ser realizado com verba do Fundo Especial de Financiamento de Campanha (FEFC), visto que os </a:t>
            </a:r>
            <a:r>
              <a:rPr lang="pt-BR" sz="2400" dirty="0" err="1">
                <a:latin typeface="Verdana" panose="020B0604030504040204" pitchFamily="34" charset="0"/>
                <a:ea typeface="Verdana" panose="020B0604030504040204" pitchFamily="34" charset="0"/>
              </a:rPr>
              <a:t>arts</a:t>
            </a:r>
            <a:r>
              <a:rPr lang="pt-BR" sz="2400" dirty="0">
                <a:latin typeface="Verdana" panose="020B0604030504040204" pitchFamily="34" charset="0"/>
                <a:ea typeface="Verdana" panose="020B0604030504040204" pitchFamily="34" charset="0"/>
              </a:rPr>
              <a:t>. 26, VII, da Lei 9.504/97 e 35, VII, da Res.-TSE 23.607/2019 (que sucedeu a 23.553/2017, vigente ao tempo da propositura desta consulta) consideram gastos eleitorais a “remuneração ou gratificação de qualquer espécie a pessoal que preste serviços às candidaturas ou aos comitês eleitorais”.</a:t>
            </a:r>
            <a:endParaRPr lang="pt-BR" sz="2400" dirty="0">
              <a:effectLst/>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938665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11134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(TSE  - CONSULTA Nº 0600304-77.2019.6.00.0000)</a:t>
            </a:r>
          </a:p>
          <a:p>
            <a:pPr marL="0" indent="0" algn="ctr">
              <a:buNone/>
            </a:pPr>
            <a:endParaRPr lang="pt-BR" sz="2400" b="1" dirty="0">
              <a:solidFill>
                <a:srgbClr val="FFFF00"/>
              </a:solidFill>
              <a:latin typeface="Verdana" panose="020B0604030504040204" pitchFamily="34" charset="0"/>
              <a:ea typeface="Verdana" panose="020B0604030504040204" pitchFamily="34" charset="0"/>
            </a:endParaRPr>
          </a:p>
        </p:txBody>
      </p:sp>
      <p:sp>
        <p:nvSpPr>
          <p:cNvPr id="3" name="Retângulo 2">
            <a:extLst>
              <a:ext uri="{FF2B5EF4-FFF2-40B4-BE49-F238E27FC236}">
                <a16:creationId xmlns:a16="http://schemas.microsoft.com/office/drawing/2014/main" id="{5F1C7A32-867E-44C7-AA1E-74FD26CC0617}"/>
              </a:ext>
            </a:extLst>
          </p:cNvPr>
          <p:cNvSpPr/>
          <p:nvPr/>
        </p:nvSpPr>
        <p:spPr>
          <a:xfrm>
            <a:off x="436097" y="2096086"/>
            <a:ext cx="10803989" cy="830997"/>
          </a:xfrm>
          <a:prstGeom prst="rect">
            <a:avLst/>
          </a:prstGeom>
        </p:spPr>
        <p:txBody>
          <a:bodyPr wrap="square">
            <a:spAutoFit/>
          </a:bodyPr>
          <a:lstStyle/>
          <a:p>
            <a:pPr algn="just">
              <a:spcAft>
                <a:spcPts val="0"/>
              </a:spcAft>
            </a:pPr>
            <a:endParaRPr lang="pt-BR" sz="2400" b="1" dirty="0">
              <a:latin typeface="Verdana" panose="020B0604030504040204" pitchFamily="34" charset="0"/>
              <a:ea typeface="Verdana" panose="020B0604030504040204" pitchFamily="34" charset="0"/>
            </a:endParaRPr>
          </a:p>
          <a:p>
            <a:pPr algn="just">
              <a:spcAft>
                <a:spcPts val="0"/>
              </a:spcAft>
            </a:pPr>
            <a:endParaRPr lang="pt-BR" sz="2400" dirty="0">
              <a:effectLst/>
              <a:latin typeface="Verdana" panose="020B0604030504040204" pitchFamily="34" charset="0"/>
              <a:ea typeface="Verdana" panose="020B0604030504040204" pitchFamily="34" charset="0"/>
            </a:endParaRPr>
          </a:p>
        </p:txBody>
      </p:sp>
      <p:sp>
        <p:nvSpPr>
          <p:cNvPr id="2" name="Retângulo 1">
            <a:extLst>
              <a:ext uri="{FF2B5EF4-FFF2-40B4-BE49-F238E27FC236}">
                <a16:creationId xmlns:a16="http://schemas.microsoft.com/office/drawing/2014/main" id="{9CD5FBD5-BB55-4790-90CA-917AB868169F}"/>
              </a:ext>
            </a:extLst>
          </p:cNvPr>
          <p:cNvSpPr/>
          <p:nvPr/>
        </p:nvSpPr>
        <p:spPr>
          <a:xfrm>
            <a:off x="1069146" y="2266176"/>
            <a:ext cx="9959926" cy="4154984"/>
          </a:xfrm>
          <a:prstGeom prst="rect">
            <a:avLst/>
          </a:prstGeom>
        </p:spPr>
        <p:txBody>
          <a:bodyPr wrap="square">
            <a:spAutoFit/>
          </a:bodyPr>
          <a:lstStyle/>
          <a:p>
            <a:pPr algn="just">
              <a:spcAft>
                <a:spcPts val="0"/>
              </a:spcAft>
            </a:pPr>
            <a:r>
              <a:rPr lang="pt-BR" sz="2400" b="1" u="sng" dirty="0">
                <a:latin typeface="Verdana" panose="020B0604030504040204" pitchFamily="34" charset="0"/>
                <a:ea typeface="Verdana" panose="020B0604030504040204" pitchFamily="34" charset="0"/>
              </a:rPr>
              <a:t>Resposta à questão 2</a:t>
            </a:r>
          </a:p>
          <a:p>
            <a:pPr algn="just">
              <a:spcAft>
                <a:spcPts val="0"/>
              </a:spcAft>
            </a:pPr>
            <a:endParaRPr lang="pt-BR" sz="2400" dirty="0">
              <a:latin typeface="Verdana" panose="020B0604030504040204" pitchFamily="34" charset="0"/>
              <a:ea typeface="Verdana" panose="020B0604030504040204" pitchFamily="34" charset="0"/>
            </a:endParaRPr>
          </a:p>
          <a:p>
            <a:pPr algn="just">
              <a:spcAft>
                <a:spcPts val="0"/>
              </a:spcAft>
            </a:pPr>
            <a:r>
              <a:rPr lang="pt-BR" sz="2400" dirty="0">
                <a:latin typeface="Verdana" panose="020B0604030504040204" pitchFamily="34" charset="0"/>
                <a:ea typeface="Verdana" panose="020B0604030504040204" pitchFamily="34" charset="0"/>
              </a:rPr>
              <a:t>De acordo com os </a:t>
            </a:r>
            <a:r>
              <a:rPr lang="pt-BR" sz="2400" dirty="0" err="1">
                <a:latin typeface="Verdana" panose="020B0604030504040204" pitchFamily="34" charset="0"/>
                <a:ea typeface="Verdana" panose="020B0604030504040204" pitchFamily="34" charset="0"/>
              </a:rPr>
              <a:t>arts</a:t>
            </a:r>
            <a:r>
              <a:rPr lang="pt-BR" sz="2400" dirty="0">
                <a:latin typeface="Verdana" panose="020B0604030504040204" pitchFamily="34" charset="0"/>
                <a:ea typeface="Verdana" panose="020B0604030504040204" pitchFamily="34" charset="0"/>
              </a:rPr>
              <a:t>. 38, 39 e 40 da Res.-TSE 23.607/2019, caso o valor concedido a cada fiscal da grei enquadre-se como despesa de pequena monta –ou seja, não ultrapasse o limite de meio salário mínimo, vedado o fracionamento –, admite-se que seja pago em espécie. A contrapartida pelos serviços pode ser entregue aos fiscais após o pleito, já que, por óbvio, a obrigação foi contraída antes ou, no máximo, no dia das eleições, adequando-se assim ao disposto no art. 33, §1º, da Res.-TSE 23.607/2019.</a:t>
            </a:r>
            <a:endParaRPr lang="pt-BR" sz="2400" dirty="0">
              <a:effectLst/>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809608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(de natureza estimável – art. 58)</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3613938"/>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solidFill>
                  <a:schemeClr val="accent6">
                    <a:lumMod val="60000"/>
                    <a:lumOff val="40000"/>
                  </a:schemeClr>
                </a:solidFill>
                <a:latin typeface="Verdana" panose="020B0604030504040204" pitchFamily="34" charset="0"/>
                <a:ea typeface="Verdana" panose="020B0604030504040204" pitchFamily="34" charset="0"/>
                <a:cs typeface="Times New Roman" panose="02020603050405020304" pitchFamily="18" charset="0"/>
                <a:sym typeface="Symbol" panose="05050102010706020507" pitchFamily="18" charset="2"/>
              </a:rPr>
              <a:t>As doações estimáveis devem ser avaliadas com base nos preços praticados no mercado e ser comprovadas por:</a:t>
            </a:r>
          </a:p>
          <a:p>
            <a:pPr marL="900430" algn="just">
              <a:lnSpc>
                <a:spcPct val="107000"/>
              </a:lnSpc>
              <a:spcAft>
                <a:spcPts val="0"/>
              </a:spcAft>
            </a:pPr>
            <a:endParaRPr lang="pt-BR" sz="2400" dirty="0">
              <a:solidFill>
                <a:schemeClr val="accent6">
                  <a:lumMod val="60000"/>
                  <a:lumOff val="40000"/>
                </a:schemeClr>
              </a:solidFill>
              <a:latin typeface="Verdana" panose="020B0604030504040204" pitchFamily="34" charset="0"/>
              <a:ea typeface="Verdana" panose="020B0604030504040204" pitchFamily="34" charset="0"/>
              <a:cs typeface="Times New Roman" panose="02020603050405020304" pitchFamily="18" charset="0"/>
              <a:sym typeface="Symbol" panose="05050102010706020507" pitchFamily="18" charset="2"/>
            </a:endParaRPr>
          </a:p>
          <a:p>
            <a:pPr marL="1243330" indent="-342900" algn="just">
              <a:lnSpc>
                <a:spcPct val="107000"/>
              </a:lnSpc>
              <a:spcAft>
                <a:spcPts val="0"/>
              </a:spcAf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documento fiscal ou quando dispensado, comprovante emitido em nome do doador ou instrumento de doação, quando se tratar de doação de bens de propriedade de doador pessoa física em favor de candidato ou partido político;</a:t>
            </a: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8111992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15961" y="1515450"/>
            <a:ext cx="8652473" cy="890125"/>
          </a:xfrm>
        </p:spPr>
        <p:txBody>
          <a:bodyPr>
            <a:noAutofit/>
          </a:bodyPr>
          <a:lstStyle/>
          <a:p>
            <a:pPr algn="ctr"/>
            <a:r>
              <a:rPr lang="pt-BR" sz="2600" b="1" dirty="0">
                <a:solidFill>
                  <a:srgbClr val="FFFF00"/>
                </a:solidFill>
              </a:rPr>
              <a:t>material elaborado a partir da</a:t>
            </a:r>
          </a:p>
        </p:txBody>
      </p:sp>
      <p:sp>
        <p:nvSpPr>
          <p:cNvPr id="3" name="Subtítulo 2"/>
          <p:cNvSpPr>
            <a:spLocks noGrp="1"/>
          </p:cNvSpPr>
          <p:nvPr>
            <p:ph type="subTitle" idx="1"/>
          </p:nvPr>
        </p:nvSpPr>
        <p:spPr>
          <a:xfrm>
            <a:off x="1731362" y="2074001"/>
            <a:ext cx="8637072" cy="1602608"/>
          </a:xfrm>
        </p:spPr>
        <p:txBody>
          <a:bodyPr>
            <a:noAutofit/>
          </a:bodyPr>
          <a:lstStyle/>
          <a:p>
            <a:pPr algn="ctr"/>
            <a:endParaRPr lang="pt-BR" sz="3400" b="1" cap="none" dirty="0">
              <a:solidFill>
                <a:srgbClr val="FFFF00"/>
              </a:solidFill>
            </a:endParaRPr>
          </a:p>
          <a:p>
            <a:pPr algn="ctr"/>
            <a:r>
              <a:rPr lang="pt-BR" sz="3400" b="1" cap="none" dirty="0">
                <a:solidFill>
                  <a:srgbClr val="FFFF00"/>
                </a:solidFill>
              </a:rPr>
              <a:t>Resolução TSE nº 23.607/2019</a:t>
            </a:r>
          </a:p>
        </p:txBody>
      </p:sp>
      <p:sp>
        <p:nvSpPr>
          <p:cNvPr id="4" name="Subtítulo 2"/>
          <p:cNvSpPr txBox="1">
            <a:spLocks/>
          </p:cNvSpPr>
          <p:nvPr/>
        </p:nvSpPr>
        <p:spPr>
          <a:xfrm>
            <a:off x="665018" y="3429000"/>
            <a:ext cx="10861963" cy="1115052"/>
          </a:xfrm>
          <a:prstGeom prst="rect">
            <a:avLst/>
          </a:prstGeom>
        </p:spPr>
        <p:txBody>
          <a:bodyPr vert="horz" lIns="91440" tIns="91440" rIns="91440" bIns="91440" rtlCol="0">
            <a:noAutofit/>
          </a:bodyPr>
          <a:lstStyle>
            <a:lvl1pPr marL="0" indent="0" algn="ctr" defTabSz="914400" rtl="0" eaLnBrk="1" latinLnBrk="0" hangingPunct="1">
              <a:lnSpc>
                <a:spcPct val="120000"/>
              </a:lnSpc>
              <a:spcBef>
                <a:spcPts val="1000"/>
              </a:spcBef>
              <a:buClr>
                <a:schemeClr val="accent1"/>
              </a:buClr>
              <a:buSzPct val="100000"/>
              <a:buFont typeface="Arial" panose="020B0604020202020204" pitchFamily="34" charset="0"/>
              <a:buNone/>
              <a:defRPr sz="1800" b="0" kern="1200" cap="all" baseline="0">
                <a:solidFill>
                  <a:schemeClr val="tx1"/>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cap="none"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cap="none"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9pPr>
          </a:lstStyle>
          <a:p>
            <a:endParaRPr lang="pt-BR" b="1" dirty="0">
              <a:solidFill>
                <a:srgbClr val="FFFF00"/>
              </a:solidFill>
            </a:endParaRP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6290" y="153801"/>
            <a:ext cx="2138550" cy="1108364"/>
          </a:xfrm>
          <a:prstGeom prst="rect">
            <a:avLst/>
          </a:prstGeom>
        </p:spPr>
      </p:pic>
      <p:pic>
        <p:nvPicPr>
          <p:cNvPr id="11" name="Imagem 10" descr="Tela de celular com texto preto sobre fundo branco&#10;&#10;Descrição gerada automaticamente">
            <a:extLst>
              <a:ext uri="{FF2B5EF4-FFF2-40B4-BE49-F238E27FC236}">
                <a16:creationId xmlns:a16="http://schemas.microsoft.com/office/drawing/2014/main" id="{9E721D51-5DA5-4D7A-B1A8-37D806827AED}"/>
              </a:ext>
            </a:extLst>
          </p:cNvPr>
          <p:cNvPicPr>
            <a:picLocks noChangeAspect="1"/>
          </p:cNvPicPr>
          <p:nvPr/>
        </p:nvPicPr>
        <p:blipFill rotWithShape="1">
          <a:blip r:embed="rId3"/>
          <a:srcRect l="13375" t="27121" r="12140"/>
          <a:stretch/>
        </p:blipFill>
        <p:spPr>
          <a:xfrm>
            <a:off x="8104027" y="5125377"/>
            <a:ext cx="2194365" cy="1533600"/>
          </a:xfrm>
          <a:prstGeom prst="rect">
            <a:avLst/>
          </a:prstGeom>
        </p:spPr>
      </p:pic>
      <p:pic>
        <p:nvPicPr>
          <p:cNvPr id="13" name="Imagem 12" descr="Uma imagem contendo cd&#10;&#10;Descrição gerada automaticamente">
            <a:extLst>
              <a:ext uri="{FF2B5EF4-FFF2-40B4-BE49-F238E27FC236}">
                <a16:creationId xmlns:a16="http://schemas.microsoft.com/office/drawing/2014/main" id="{27BB64CA-79A1-441C-8E78-DAED4A7F1586}"/>
              </a:ext>
            </a:extLst>
          </p:cNvPr>
          <p:cNvPicPr>
            <a:picLocks noChangeAspect="1"/>
          </p:cNvPicPr>
          <p:nvPr/>
        </p:nvPicPr>
        <p:blipFill rotWithShape="1">
          <a:blip r:embed="rId4"/>
          <a:srcRect l="5805" t="15461" r="7795" b="15510"/>
          <a:stretch/>
        </p:blipFill>
        <p:spPr>
          <a:xfrm>
            <a:off x="2168435" y="5125377"/>
            <a:ext cx="1919539" cy="1533600"/>
          </a:xfrm>
          <a:prstGeom prst="rect">
            <a:avLst/>
          </a:prstGeom>
        </p:spPr>
      </p:pic>
    </p:spTree>
    <p:extLst>
      <p:ext uri="{BB962C8B-B14F-4D97-AF65-F5344CB8AC3E}">
        <p14:creationId xmlns:p14="http://schemas.microsoft.com/office/powerpoint/2010/main" val="10940297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(de natureza estimável – art. 58)</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5194627"/>
          </a:xfrm>
          <a:prstGeom prst="rect">
            <a:avLst/>
          </a:prstGeom>
        </p:spPr>
        <p:txBody>
          <a:bodyPr wrap="square">
            <a:spAutoFit/>
          </a:bodyPr>
          <a:lstStyle/>
          <a:p>
            <a:pPr marL="1243330" indent="-342900" algn="just">
              <a:lnSpc>
                <a:spcPct val="107000"/>
              </a:lnSpc>
              <a:spcAft>
                <a:spcPts val="0"/>
              </a:spcAft>
              <a:buFont typeface="Arial" panose="020B0604020202020204" pitchFamily="34" charset="0"/>
              <a:buChar char="•"/>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1243330" indent="-342900" algn="just">
              <a:lnSpc>
                <a:spcPct val="107000"/>
              </a:lnSpc>
              <a:spcAft>
                <a:spcPts val="0"/>
              </a:spcAf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instrumento de cessão e comprovante de propriedade do bem cedido pelo doador, quando se tratar de bens cedidos temporariamente ao candidato ou partido político;</a:t>
            </a:r>
          </a:p>
          <a:p>
            <a:pPr marL="1243330" indent="-342900" algn="just">
              <a:lnSpc>
                <a:spcPct val="107000"/>
              </a:lnSpc>
              <a:spcAft>
                <a:spcPts val="0"/>
              </a:spcAft>
              <a:buFont typeface="Wingdings" panose="05000000000000000000" pitchFamily="2" charset="2"/>
              <a:buChar char="ü"/>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1243330" indent="-342900" algn="just">
              <a:lnSpc>
                <a:spcPct val="107000"/>
              </a:lnSpc>
              <a:spcAft>
                <a:spcPts val="0"/>
              </a:spcAf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instrumento de prestação de serviços, quando se tratar de produto de serviço próprio ou atividades econômicas prestadas por pessoa física em favor de candidato ou partido político.</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96354856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COMPROVAÇÃO DOS GASTOS ELEITORAIS</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4799455"/>
          </a:xfrm>
          <a:prstGeom prst="rect">
            <a:avLst/>
          </a:prstGeom>
        </p:spPr>
        <p:txBody>
          <a:bodyPr wrap="square">
            <a:spAutoFit/>
          </a:bodyPr>
          <a:lstStyle/>
          <a:p>
            <a:pPr marL="900430" algn="just">
              <a:lnSpc>
                <a:spcPct val="107000"/>
              </a:lnSpc>
              <a:spcAft>
                <a:spcPts val="0"/>
              </a:spcAft>
            </a:pPr>
            <a:r>
              <a:rPr lang="pt-BR" sz="2400" b="1" dirty="0">
                <a:latin typeface="Verdana" panose="020B0604030504040204" pitchFamily="34" charset="0"/>
                <a:ea typeface="Verdana" panose="020B0604030504040204" pitchFamily="34" charset="0"/>
                <a:cs typeface="Times New Roman" panose="02020603050405020304" pitchFamily="18" charset="0"/>
              </a:rPr>
              <a:t>OBSERVAÇÕES:</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1 – O cancelamento de documentos fiscais deve observar o disposto na legislação tributária, sob pena de ser considerado irregular (art. 59);</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b="1" dirty="0">
                <a:solidFill>
                  <a:schemeClr val="accent1">
                    <a:lumMod val="60000"/>
                    <a:lumOff val="40000"/>
                  </a:schemeClr>
                </a:solidFill>
                <a:latin typeface="Verdana" panose="020B0604030504040204" pitchFamily="34" charset="0"/>
                <a:ea typeface="Verdana" panose="020B0604030504040204" pitchFamily="34" charset="0"/>
                <a:cs typeface="Times New Roman" panose="02020603050405020304" pitchFamily="18" charset="0"/>
              </a:rPr>
              <a:t>2 – A Justiça Eleitoral poderá exigir a apresentação de elementos probatórios adicionais que comprovem a entrega dos produtos contratados ou a efetiva prestação dos serviços declarados </a:t>
            </a:r>
            <a:r>
              <a:rPr lang="pt-BR" sz="2400" dirty="0">
                <a:solidFill>
                  <a:schemeClr val="accent1">
                    <a:lumMod val="60000"/>
                    <a:lumOff val="40000"/>
                  </a:schemeClr>
                </a:solidFill>
                <a:latin typeface="Verdana" panose="020B0604030504040204" pitchFamily="34" charset="0"/>
                <a:ea typeface="Verdana" panose="020B0604030504040204" pitchFamily="34" charset="0"/>
                <a:cs typeface="Times New Roman" panose="02020603050405020304" pitchFamily="18" charset="0"/>
              </a:rPr>
              <a:t>(§3º, do art. 60).</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11564004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(dívidas de campanha – art. 33)</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3613938"/>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As despesas de campanha contraídas devem estar integralmente quitadas até o prazo de entrega da prestação de contas à Justiça Eleitoral. Eventuais débitos podem ser assumidos pelo partido político. Neste caso, no ato da prestação de contas final, devem ser apresentados os seguintes documentos:</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1218989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(dívidas de campanha – art. 33)</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4799455"/>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I – acordo expressamente formalizado, no qual deverão constar a origem e o valor da obrigação assumida, os dados e a anuência do credor;</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II – cronograma de pagamento e quitação que não ultrapasse o prazo fixado para a prestação de contas da eleição subsequente para o mesmo cargo;</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III – indicação da fonte dos recursos que serão utilizados para a quitação do débito assumido.</a:t>
            </a: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23234474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(dívidas de campanha – art. 33)</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4009111"/>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1243330" indent="-342900" algn="just">
              <a:lnSpc>
                <a:spcPct val="107000"/>
              </a:lnSpc>
              <a:spcAft>
                <a:spcPts val="0"/>
              </a:spcAf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Ao assumir a dívida, o órgão partidário da respectiva circunscrição eleitoral passa a responder solidariamente com o candidato por todas as dívidas (§4º).</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1243330" indent="-342900" algn="just">
              <a:lnSpc>
                <a:spcPct val="107000"/>
              </a:lnSpc>
              <a:spcAft>
                <a:spcPts val="0"/>
              </a:spcAf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As despesas já contraídas e não pagas até o prazo de entrega da prestação de contas devem ser comprovadas por documento fiscal hábil e idôneo na data da realização da despesa ou por outro meio de prova permitido (§6º).</a:t>
            </a: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5788289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DISPENSA DE 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(§4º, do art. 60)</a:t>
            </a:r>
          </a:p>
        </p:txBody>
      </p:sp>
      <p:sp>
        <p:nvSpPr>
          <p:cNvPr id="3" name="Retângulo 2">
            <a:extLst>
              <a:ext uri="{FF2B5EF4-FFF2-40B4-BE49-F238E27FC236}">
                <a16:creationId xmlns:a16="http://schemas.microsoft.com/office/drawing/2014/main" id="{BB1FCF25-727A-4D45-B030-E9B548BF6814}"/>
              </a:ext>
            </a:extLst>
          </p:cNvPr>
          <p:cNvSpPr/>
          <p:nvPr/>
        </p:nvSpPr>
        <p:spPr>
          <a:xfrm>
            <a:off x="168812" y="2205332"/>
            <a:ext cx="11802794" cy="5194627"/>
          </a:xfrm>
          <a:prstGeom prst="rect">
            <a:avLst/>
          </a:prstGeom>
        </p:spPr>
        <p:txBody>
          <a:bodyPr wrap="square">
            <a:spAutoFit/>
          </a:bodyPr>
          <a:lstStyle/>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I. A cessão de bens móveis, limitada ao valo de R$ 4.000,00 por pessoa cedente;</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II. Doações estimáveis em dinheiro entre candidatos ou partidos decorrentes do uso comum tanto de sedes quanto de materiais de propaganda eleitoral, cujo gasto deverá ser registrada na prestação de contas do responsável pelo pagamento da despesa.</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III. A cessão de automóvel de propriedade do candidato, do cônjuge e de seus parentes até o terceiro grau para seu uso pessoal durante a campanha.</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7829990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DISPENSA DE COMPROVAÇÃO DOS 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(§5º, do art. 60)</a:t>
            </a:r>
          </a:p>
        </p:txBody>
      </p:sp>
      <p:sp>
        <p:nvSpPr>
          <p:cNvPr id="3" name="Retângulo 2">
            <a:extLst>
              <a:ext uri="{FF2B5EF4-FFF2-40B4-BE49-F238E27FC236}">
                <a16:creationId xmlns:a16="http://schemas.microsoft.com/office/drawing/2014/main" id="{BB1FCF25-727A-4D45-B030-E9B548BF6814}"/>
              </a:ext>
            </a:extLst>
          </p:cNvPr>
          <p:cNvSpPr/>
          <p:nvPr/>
        </p:nvSpPr>
        <p:spPr>
          <a:xfrm>
            <a:off x="174113" y="2039416"/>
            <a:ext cx="11802794" cy="2428422"/>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A </a:t>
            </a:r>
            <a:r>
              <a:rPr lang="pt-BR" sz="2400" b="1" u="sng" dirty="0">
                <a:latin typeface="Verdana" panose="020B0604030504040204" pitchFamily="34" charset="0"/>
                <a:ea typeface="Verdana" panose="020B0604030504040204" pitchFamily="34" charset="0"/>
                <a:cs typeface="Times New Roman" panose="02020603050405020304" pitchFamily="18" charset="0"/>
              </a:rPr>
              <a:t>dispensa</a:t>
            </a:r>
            <a:r>
              <a:rPr lang="pt-BR" sz="2400" dirty="0">
                <a:latin typeface="Verdana" panose="020B0604030504040204" pitchFamily="34" charset="0"/>
                <a:ea typeface="Verdana" panose="020B0604030504040204" pitchFamily="34" charset="0"/>
                <a:cs typeface="Times New Roman" panose="02020603050405020304" pitchFamily="18" charset="0"/>
              </a:rPr>
              <a:t> de comprovação prevista no §4º </a:t>
            </a:r>
            <a:r>
              <a:rPr lang="pt-BR" sz="2400" b="1" u="sng" dirty="0">
                <a:latin typeface="Verdana" panose="020B0604030504040204" pitchFamily="34" charset="0"/>
                <a:ea typeface="Verdana" panose="020B0604030504040204" pitchFamily="34" charset="0"/>
                <a:cs typeface="Times New Roman" panose="02020603050405020304" pitchFamily="18" charset="0"/>
              </a:rPr>
              <a:t>não afasta a obrigatoriedade de serem registrados na prestação de contas </a:t>
            </a:r>
            <a:r>
              <a:rPr lang="pt-BR" sz="2400" dirty="0">
                <a:latin typeface="Verdana" panose="020B0604030504040204" pitchFamily="34" charset="0"/>
                <a:ea typeface="Verdana" panose="020B0604030504040204" pitchFamily="34" charset="0"/>
                <a:cs typeface="Times New Roman" panose="02020603050405020304" pitchFamily="18" charset="0"/>
              </a:rPr>
              <a:t>os valores das operações constantes dos inciso I a III do referido parágrafo.</a:t>
            </a:r>
          </a:p>
          <a:p>
            <a:pPr marL="900430" algn="ctr">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2970432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576777"/>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LIMITE DE GASTOS  (art. 4º)</a:t>
            </a:r>
          </a:p>
        </p:txBody>
      </p:sp>
      <p:sp>
        <p:nvSpPr>
          <p:cNvPr id="3" name="Retângulo 2">
            <a:extLst>
              <a:ext uri="{FF2B5EF4-FFF2-40B4-BE49-F238E27FC236}">
                <a16:creationId xmlns:a16="http://schemas.microsoft.com/office/drawing/2014/main" id="{BB1FCF25-727A-4D45-B030-E9B548BF6814}"/>
              </a:ext>
            </a:extLst>
          </p:cNvPr>
          <p:cNvSpPr/>
          <p:nvPr/>
        </p:nvSpPr>
        <p:spPr>
          <a:xfrm>
            <a:off x="174112" y="1434905"/>
            <a:ext cx="11895967" cy="5984972"/>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Será equivalente ao limite estabelecido para os respectivos cargos nas eleições de 2016, corrigido pelo IPCA. Oportunamente será divulgado pelo TSE.</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r>
              <a:rPr lang="pt-BR" sz="2400" dirty="0">
                <a:latin typeface="Verdana" panose="020B0604030504040204" pitchFamily="34" charset="0"/>
                <a:ea typeface="Verdana" panose="020B0604030504040204" pitchFamily="34" charset="0"/>
                <a:cs typeface="Times New Roman" panose="02020603050405020304" pitchFamily="18" charset="0"/>
              </a:rPr>
              <a:t>SANÇÃO: Gastar recursos além dos limites estabelecidos sujeita os responsáveis ao pagamento de multa no valor equivalente a 100% (cem por cento) da quantia que exceder o limite estabelecido, a qual deverá ser recolhida no prazo de cinco dias úteis contados da intimação da decisão judicial, podendo os responsáveis responderem, ainda, por abuso do poder econômico, na forma do art. 22 da Lei Complementar nº 64/1990, sem prejuízo de outras sanções cabíveis (Lei nº 9.504/1997, art. 18-B).</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9471246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69145" y="984737"/>
            <a:ext cx="10170941" cy="576777"/>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OUTROS LIMITES</a:t>
            </a:r>
          </a:p>
        </p:txBody>
      </p:sp>
      <p:sp>
        <p:nvSpPr>
          <p:cNvPr id="3" name="Retângulo 2">
            <a:extLst>
              <a:ext uri="{FF2B5EF4-FFF2-40B4-BE49-F238E27FC236}">
                <a16:creationId xmlns:a16="http://schemas.microsoft.com/office/drawing/2014/main" id="{BB1FCF25-727A-4D45-B030-E9B548BF6814}"/>
              </a:ext>
            </a:extLst>
          </p:cNvPr>
          <p:cNvSpPr/>
          <p:nvPr/>
        </p:nvSpPr>
        <p:spPr>
          <a:xfrm>
            <a:off x="174112" y="1434905"/>
            <a:ext cx="10948743" cy="3613938"/>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1243330" indent="-342900" algn="just">
              <a:lnSpc>
                <a:spcPct val="107000"/>
              </a:lnSpc>
              <a:spcAft>
                <a:spcPts val="0"/>
              </a:spcAft>
              <a:buFont typeface="Wingdings" panose="05000000000000000000" pitchFamily="2" charset="2"/>
              <a:buChar char="ü"/>
            </a:pPr>
            <a:r>
              <a:rPr lang="pt-BR" sz="2400" b="1" dirty="0">
                <a:latin typeface="Verdana" panose="020B0604030504040204" pitchFamily="34" charset="0"/>
                <a:ea typeface="Verdana" panose="020B0604030504040204" pitchFamily="34" charset="0"/>
                <a:cs typeface="Times New Roman" panose="02020603050405020304" pitchFamily="18" charset="0"/>
              </a:rPr>
              <a:t>Gastos com combustível de veículos em eventos de carreata</a:t>
            </a:r>
            <a:r>
              <a:rPr lang="pt-BR" sz="2400" dirty="0">
                <a:latin typeface="Verdana" panose="020B0604030504040204" pitchFamily="34" charset="0"/>
                <a:ea typeface="Verdana" panose="020B0604030504040204" pitchFamily="34" charset="0"/>
                <a:cs typeface="Times New Roman" panose="02020603050405020304" pitchFamily="18" charset="0"/>
              </a:rPr>
              <a:t> (art. 35, §11, inciso I)</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1814830" lvl="2" algn="just">
              <a:lnSpc>
                <a:spcPct val="107000"/>
              </a:lnSpc>
            </a:pPr>
            <a:r>
              <a:rPr lang="pt-BR" sz="2400" dirty="0">
                <a:latin typeface="Verdana" panose="020B0604030504040204" pitchFamily="34" charset="0"/>
                <a:ea typeface="Verdana" panose="020B0604030504040204" pitchFamily="34" charset="0"/>
                <a:cs typeface="Times New Roman" panose="02020603050405020304" pitchFamily="18" charset="0"/>
                <a:sym typeface="Symbol" panose="05050102010706020507" pitchFamily="18" charset="2"/>
              </a:rPr>
              <a:t> </a:t>
            </a:r>
            <a:r>
              <a:rPr lang="pt-BR" sz="2400" dirty="0">
                <a:latin typeface="Verdana" panose="020B0604030504040204" pitchFamily="34" charset="0"/>
                <a:ea typeface="Verdana" panose="020B0604030504040204" pitchFamily="34" charset="0"/>
                <a:cs typeface="Times New Roman" panose="02020603050405020304" pitchFamily="18" charset="0"/>
              </a:rPr>
              <a:t>10 (dez) litros por veículo, desde que feita, na prestação de contas, a indicação da quantidade de carros e de combustíveis utilizados por evento.</a:t>
            </a: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1460919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10529" y="970670"/>
            <a:ext cx="10170941" cy="576777"/>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OUTROS LIMITES</a:t>
            </a:r>
          </a:p>
        </p:txBody>
      </p:sp>
      <p:sp>
        <p:nvSpPr>
          <p:cNvPr id="3" name="Retângulo 2">
            <a:extLst>
              <a:ext uri="{FF2B5EF4-FFF2-40B4-BE49-F238E27FC236}">
                <a16:creationId xmlns:a16="http://schemas.microsoft.com/office/drawing/2014/main" id="{BB1FCF25-727A-4D45-B030-E9B548BF6814}"/>
              </a:ext>
            </a:extLst>
          </p:cNvPr>
          <p:cNvSpPr/>
          <p:nvPr/>
        </p:nvSpPr>
        <p:spPr>
          <a:xfrm>
            <a:off x="174112" y="1434905"/>
            <a:ext cx="11895967" cy="1242904"/>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
        <p:nvSpPr>
          <p:cNvPr id="2" name="Retângulo 1">
            <a:extLst>
              <a:ext uri="{FF2B5EF4-FFF2-40B4-BE49-F238E27FC236}">
                <a16:creationId xmlns:a16="http://schemas.microsoft.com/office/drawing/2014/main" id="{AD31ACE2-E686-4388-B665-07D1ED688BFE}"/>
              </a:ext>
            </a:extLst>
          </p:cNvPr>
          <p:cNvSpPr/>
          <p:nvPr/>
        </p:nvSpPr>
        <p:spPr>
          <a:xfrm>
            <a:off x="1613094" y="1835315"/>
            <a:ext cx="9626991" cy="3785652"/>
          </a:xfrm>
          <a:prstGeom prst="rect">
            <a:avLst/>
          </a:prstGeom>
        </p:spPr>
        <p:txBody>
          <a:bodyPr wrap="square">
            <a:spAutoFit/>
          </a:bodyPr>
          <a:lstStyle/>
          <a:p>
            <a:pPr marL="285750" indent="-285750" algn="just">
              <a:buFont typeface="Wingdings" panose="05000000000000000000" pitchFamily="2" charset="2"/>
              <a:buChar char="ü"/>
            </a:pPr>
            <a:r>
              <a:rPr lang="pt-BR" sz="2400" b="1" dirty="0">
                <a:latin typeface="Verdana" panose="020B0604030504040204" pitchFamily="34" charset="0"/>
                <a:ea typeface="Verdana" panose="020B0604030504040204" pitchFamily="34" charset="0"/>
                <a:cs typeface="Times New Roman" panose="02020603050405020304" pitchFamily="18" charset="0"/>
              </a:rPr>
              <a:t>Contratação direta ou terceirizada de pessoal para prestação de serviços referentes a atividade de militância e mobilização de rua nas campanhas eleitorais</a:t>
            </a:r>
            <a:r>
              <a:rPr lang="pt-BR" sz="2400" dirty="0">
                <a:latin typeface="Verdana" panose="020B0604030504040204" pitchFamily="34" charset="0"/>
                <a:ea typeface="Verdana" panose="020B0604030504040204" pitchFamily="34" charset="0"/>
                <a:cs typeface="Times New Roman" panose="02020603050405020304" pitchFamily="18" charset="0"/>
              </a:rPr>
              <a:t> (art. 41)</a:t>
            </a:r>
          </a:p>
          <a:p>
            <a:pPr algn="just"/>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lvl="2" algn="just"/>
            <a:r>
              <a:rPr lang="pt-BR" sz="2400" dirty="0">
                <a:latin typeface="Verdana" panose="020B0604030504040204" pitchFamily="34" charset="0"/>
                <a:ea typeface="Verdana" panose="020B0604030504040204" pitchFamily="34" charset="0"/>
                <a:cs typeface="Times New Roman" panose="02020603050405020304" pitchFamily="18" charset="0"/>
                <a:sym typeface="Symbol" panose="05050102010706020507" pitchFamily="18" charset="2"/>
              </a:rPr>
              <a:t>  </a:t>
            </a:r>
            <a:r>
              <a:rPr lang="pt-BR" sz="2400" dirty="0">
                <a:latin typeface="Verdana" panose="020B0604030504040204" pitchFamily="34" charset="0"/>
                <a:ea typeface="Verdana" panose="020B0604030504040204" pitchFamily="34" charset="0"/>
                <a:cs typeface="Times New Roman" panose="02020603050405020304" pitchFamily="18" charset="0"/>
              </a:rPr>
              <a:t>Cada município terá um limite de pessoas que o candidato poderá contratar para atividades de militância e mobilização de rua, sendo que o número de contratações será definido em resolução específica do TSE.</a:t>
            </a:r>
          </a:p>
        </p:txBody>
      </p:sp>
    </p:spTree>
    <p:extLst>
      <p:ext uri="{BB962C8B-B14F-4D97-AF65-F5344CB8AC3E}">
        <p14:creationId xmlns:p14="http://schemas.microsoft.com/office/powerpoint/2010/main" val="1440322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15961" y="1515450"/>
            <a:ext cx="8652473" cy="890125"/>
          </a:xfrm>
        </p:spPr>
        <p:txBody>
          <a:bodyPr>
            <a:noAutofit/>
          </a:bodyPr>
          <a:lstStyle/>
          <a:p>
            <a:pPr algn="ctr"/>
            <a:r>
              <a:rPr lang="pt-BR" sz="2600" b="1" dirty="0">
                <a:solidFill>
                  <a:srgbClr val="FFFF00"/>
                </a:solidFill>
              </a:rPr>
              <a:t>PRIMEIRA PARTE</a:t>
            </a:r>
          </a:p>
        </p:txBody>
      </p:sp>
      <p:sp>
        <p:nvSpPr>
          <p:cNvPr id="3" name="Subtítulo 2"/>
          <p:cNvSpPr>
            <a:spLocks noGrp="1"/>
          </p:cNvSpPr>
          <p:nvPr>
            <p:ph type="subTitle" idx="1"/>
          </p:nvPr>
        </p:nvSpPr>
        <p:spPr>
          <a:xfrm>
            <a:off x="1731362" y="2786483"/>
            <a:ext cx="8637072" cy="890125"/>
          </a:xfrm>
        </p:spPr>
        <p:txBody>
          <a:bodyPr>
            <a:noAutofit/>
          </a:bodyPr>
          <a:lstStyle/>
          <a:p>
            <a:pPr algn="ctr"/>
            <a:r>
              <a:rPr lang="pt-BR" sz="3400" b="1" cap="none" dirty="0">
                <a:solidFill>
                  <a:srgbClr val="FFFF00"/>
                </a:solidFill>
              </a:rPr>
              <a:t>GASTOS ELEITORAIS</a:t>
            </a:r>
          </a:p>
        </p:txBody>
      </p:sp>
      <p:sp>
        <p:nvSpPr>
          <p:cNvPr id="4" name="Subtítulo 2"/>
          <p:cNvSpPr txBox="1">
            <a:spLocks/>
          </p:cNvSpPr>
          <p:nvPr/>
        </p:nvSpPr>
        <p:spPr>
          <a:xfrm>
            <a:off x="665018" y="3429000"/>
            <a:ext cx="10861963" cy="1115052"/>
          </a:xfrm>
          <a:prstGeom prst="rect">
            <a:avLst/>
          </a:prstGeom>
        </p:spPr>
        <p:txBody>
          <a:bodyPr vert="horz" lIns="91440" tIns="91440" rIns="91440" bIns="91440" rtlCol="0">
            <a:noAutofit/>
          </a:bodyPr>
          <a:lstStyle>
            <a:lvl1pPr marL="0" indent="0" algn="ctr" defTabSz="914400" rtl="0" eaLnBrk="1" latinLnBrk="0" hangingPunct="1">
              <a:lnSpc>
                <a:spcPct val="120000"/>
              </a:lnSpc>
              <a:spcBef>
                <a:spcPts val="1000"/>
              </a:spcBef>
              <a:buClr>
                <a:schemeClr val="accent1"/>
              </a:buClr>
              <a:buSzPct val="100000"/>
              <a:buFont typeface="Arial" panose="020B0604020202020204" pitchFamily="34" charset="0"/>
              <a:buNone/>
              <a:defRPr sz="1800" b="0" kern="1200" cap="all" baseline="0">
                <a:solidFill>
                  <a:schemeClr val="tx1"/>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cap="none"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cap="none"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9pPr>
          </a:lstStyle>
          <a:p>
            <a:endParaRPr lang="pt-BR" b="1" dirty="0">
              <a:solidFill>
                <a:srgbClr val="FFFF00"/>
              </a:solidFill>
            </a:endParaRPr>
          </a:p>
        </p:txBody>
      </p:sp>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86290" y="153801"/>
            <a:ext cx="2138550" cy="1108364"/>
          </a:xfrm>
          <a:prstGeom prst="rect">
            <a:avLst/>
          </a:prstGeom>
        </p:spPr>
      </p:pic>
      <p:pic>
        <p:nvPicPr>
          <p:cNvPr id="11" name="Imagem 10" descr="Tela de celular com texto preto sobre fundo branco&#10;&#10;Descrição gerada automaticamente">
            <a:extLst>
              <a:ext uri="{FF2B5EF4-FFF2-40B4-BE49-F238E27FC236}">
                <a16:creationId xmlns:a16="http://schemas.microsoft.com/office/drawing/2014/main" id="{9E721D51-5DA5-4D7A-B1A8-37D806827AED}"/>
              </a:ext>
            </a:extLst>
          </p:cNvPr>
          <p:cNvPicPr>
            <a:picLocks noChangeAspect="1"/>
          </p:cNvPicPr>
          <p:nvPr/>
        </p:nvPicPr>
        <p:blipFill rotWithShape="1">
          <a:blip r:embed="rId3"/>
          <a:srcRect l="13375" t="27121" r="12140"/>
          <a:stretch/>
        </p:blipFill>
        <p:spPr>
          <a:xfrm>
            <a:off x="8104027" y="5125377"/>
            <a:ext cx="2194365" cy="1533600"/>
          </a:xfrm>
          <a:prstGeom prst="rect">
            <a:avLst/>
          </a:prstGeom>
        </p:spPr>
      </p:pic>
      <p:pic>
        <p:nvPicPr>
          <p:cNvPr id="13" name="Imagem 12" descr="Uma imagem contendo cd&#10;&#10;Descrição gerada automaticamente">
            <a:extLst>
              <a:ext uri="{FF2B5EF4-FFF2-40B4-BE49-F238E27FC236}">
                <a16:creationId xmlns:a16="http://schemas.microsoft.com/office/drawing/2014/main" id="{27BB64CA-79A1-441C-8E78-DAED4A7F1586}"/>
              </a:ext>
            </a:extLst>
          </p:cNvPr>
          <p:cNvPicPr>
            <a:picLocks noChangeAspect="1"/>
          </p:cNvPicPr>
          <p:nvPr/>
        </p:nvPicPr>
        <p:blipFill rotWithShape="1">
          <a:blip r:embed="rId4"/>
          <a:srcRect l="5805" t="15461" r="7795" b="15510"/>
          <a:stretch/>
        </p:blipFill>
        <p:spPr>
          <a:xfrm>
            <a:off x="2168435" y="5125377"/>
            <a:ext cx="1919539" cy="1533600"/>
          </a:xfrm>
          <a:prstGeom prst="rect">
            <a:avLst/>
          </a:prstGeom>
        </p:spPr>
      </p:pic>
    </p:spTree>
    <p:extLst>
      <p:ext uri="{BB962C8B-B14F-4D97-AF65-F5344CB8AC3E}">
        <p14:creationId xmlns:p14="http://schemas.microsoft.com/office/powerpoint/2010/main" val="2199251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10529" y="970670"/>
            <a:ext cx="10170941" cy="576777"/>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OUTROS LIMITES</a:t>
            </a:r>
          </a:p>
        </p:txBody>
      </p:sp>
      <p:sp>
        <p:nvSpPr>
          <p:cNvPr id="3" name="Retângulo 2">
            <a:extLst>
              <a:ext uri="{FF2B5EF4-FFF2-40B4-BE49-F238E27FC236}">
                <a16:creationId xmlns:a16="http://schemas.microsoft.com/office/drawing/2014/main" id="{BB1FCF25-727A-4D45-B030-E9B548BF6814}"/>
              </a:ext>
            </a:extLst>
          </p:cNvPr>
          <p:cNvSpPr/>
          <p:nvPr/>
        </p:nvSpPr>
        <p:spPr>
          <a:xfrm>
            <a:off x="174112" y="1434905"/>
            <a:ext cx="11895967" cy="1242904"/>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
        <p:nvSpPr>
          <p:cNvPr id="4" name="Retângulo 3">
            <a:extLst>
              <a:ext uri="{FF2B5EF4-FFF2-40B4-BE49-F238E27FC236}">
                <a16:creationId xmlns:a16="http://schemas.microsoft.com/office/drawing/2014/main" id="{446FFAEE-83CF-43E6-8693-39CD69E0E265}"/>
              </a:ext>
            </a:extLst>
          </p:cNvPr>
          <p:cNvSpPr/>
          <p:nvPr/>
        </p:nvSpPr>
        <p:spPr>
          <a:xfrm>
            <a:off x="1010529" y="2551837"/>
            <a:ext cx="10046677" cy="2308324"/>
          </a:xfrm>
          <a:prstGeom prst="rect">
            <a:avLst/>
          </a:prstGeom>
        </p:spPr>
        <p:txBody>
          <a:bodyPr wrap="square">
            <a:spAutoFit/>
          </a:bodyPr>
          <a:lstStyle/>
          <a:p>
            <a:pPr marL="342900" indent="-342900">
              <a:buFont typeface="Wingdings" panose="05000000000000000000" pitchFamily="2" charset="2"/>
              <a:buChar char="ü"/>
            </a:pPr>
            <a:r>
              <a:rPr lang="pt-BR" sz="2400" b="1" dirty="0">
                <a:latin typeface="Verdana" panose="020B0604030504040204" pitchFamily="34" charset="0"/>
                <a:ea typeface="Verdana" panose="020B0604030504040204" pitchFamily="34" charset="0"/>
                <a:cs typeface="Times New Roman" panose="02020603050405020304" pitchFamily="18" charset="0"/>
              </a:rPr>
              <a:t>Aluguel de veículos automotores</a:t>
            </a:r>
            <a:r>
              <a:rPr lang="pt-BR" sz="2400" dirty="0">
                <a:latin typeface="Verdana" panose="020B0604030504040204" pitchFamily="34" charset="0"/>
                <a:ea typeface="Verdana" panose="020B0604030504040204" pitchFamily="34" charset="0"/>
                <a:cs typeface="Times New Roman" panose="02020603050405020304" pitchFamily="18" charset="0"/>
              </a:rPr>
              <a:t> (art. 42, inciso II)</a:t>
            </a:r>
          </a:p>
          <a:p>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lvl="3" algn="just"/>
            <a:r>
              <a:rPr lang="pt-BR" sz="2400" dirty="0">
                <a:latin typeface="Verdana" panose="020B0604030504040204" pitchFamily="34" charset="0"/>
                <a:ea typeface="Verdana" panose="020B0604030504040204" pitchFamily="34" charset="0"/>
                <a:cs typeface="Times New Roman" panose="02020603050405020304" pitchFamily="18" charset="0"/>
                <a:sym typeface="Symbol" panose="05050102010706020507" pitchFamily="18" charset="2"/>
              </a:rPr>
              <a:t> </a:t>
            </a:r>
            <a:r>
              <a:rPr lang="pt-BR" sz="2400" dirty="0">
                <a:latin typeface="Verdana" panose="020B0604030504040204" pitchFamily="34" charset="0"/>
                <a:ea typeface="Verdana" panose="020B0604030504040204" pitchFamily="34" charset="0"/>
                <a:cs typeface="Times New Roman" panose="02020603050405020304" pitchFamily="18" charset="0"/>
              </a:rPr>
              <a:t>20% (vinte por cento) em relação ao total dos gastos de campanha contratados (Lei nº 9.504/1997, art. 26, §1º).</a:t>
            </a:r>
          </a:p>
          <a:p>
            <a:pPr marL="342900" indent="-342900">
              <a:buFont typeface="Wingdings" panose="05000000000000000000" pitchFamily="2" charset="2"/>
              <a:buChar char="ü"/>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30175753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10529" y="970670"/>
            <a:ext cx="10170941" cy="576777"/>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OUTROS LIMITES</a:t>
            </a:r>
          </a:p>
        </p:txBody>
      </p:sp>
      <p:sp>
        <p:nvSpPr>
          <p:cNvPr id="3" name="Retângulo 2">
            <a:extLst>
              <a:ext uri="{FF2B5EF4-FFF2-40B4-BE49-F238E27FC236}">
                <a16:creationId xmlns:a16="http://schemas.microsoft.com/office/drawing/2014/main" id="{BB1FCF25-727A-4D45-B030-E9B548BF6814}"/>
              </a:ext>
            </a:extLst>
          </p:cNvPr>
          <p:cNvSpPr/>
          <p:nvPr/>
        </p:nvSpPr>
        <p:spPr>
          <a:xfrm>
            <a:off x="174112" y="1434905"/>
            <a:ext cx="11895967" cy="1242904"/>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
        <p:nvSpPr>
          <p:cNvPr id="4" name="Retângulo 3">
            <a:extLst>
              <a:ext uri="{FF2B5EF4-FFF2-40B4-BE49-F238E27FC236}">
                <a16:creationId xmlns:a16="http://schemas.microsoft.com/office/drawing/2014/main" id="{446FFAEE-83CF-43E6-8693-39CD69E0E265}"/>
              </a:ext>
            </a:extLst>
          </p:cNvPr>
          <p:cNvSpPr/>
          <p:nvPr/>
        </p:nvSpPr>
        <p:spPr>
          <a:xfrm>
            <a:off x="1010529" y="2551837"/>
            <a:ext cx="9863797" cy="2677656"/>
          </a:xfrm>
          <a:prstGeom prst="rect">
            <a:avLst/>
          </a:prstGeom>
        </p:spPr>
        <p:txBody>
          <a:bodyPr wrap="square">
            <a:spAutoFit/>
          </a:bodyPr>
          <a:lstStyle/>
          <a:p>
            <a:pPr marL="342900" indent="-342900" algn="just">
              <a:buFont typeface="Wingdings" panose="05000000000000000000" pitchFamily="2" charset="2"/>
              <a:buChar char="ü"/>
            </a:pPr>
            <a:r>
              <a:rPr lang="pt-BR" sz="2400" b="1" dirty="0">
                <a:latin typeface="Verdana" panose="020B0604030504040204" pitchFamily="34" charset="0"/>
                <a:ea typeface="Verdana" panose="020B0604030504040204" pitchFamily="34" charset="0"/>
                <a:cs typeface="Times New Roman" panose="02020603050405020304" pitchFamily="18" charset="0"/>
              </a:rPr>
              <a:t>Alimentação do pessoal que presta serviços às candidaturas ou aos comitês de campanha contratados </a:t>
            </a:r>
            <a:r>
              <a:rPr lang="pt-BR" sz="2400" dirty="0">
                <a:latin typeface="Verdana" panose="020B0604030504040204" pitchFamily="34" charset="0"/>
                <a:ea typeface="Verdana" panose="020B0604030504040204" pitchFamily="34" charset="0"/>
                <a:cs typeface="Times New Roman" panose="02020603050405020304" pitchFamily="18" charset="0"/>
              </a:rPr>
              <a:t>(art. 42, inciso I)</a:t>
            </a:r>
          </a:p>
          <a:p>
            <a:pPr lvl="2"/>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lvl="2"/>
            <a:r>
              <a:rPr lang="pt-BR" sz="2400" dirty="0">
                <a:latin typeface="Verdana" panose="020B0604030504040204" pitchFamily="34" charset="0"/>
                <a:ea typeface="Verdana" panose="020B0604030504040204" pitchFamily="34" charset="0"/>
                <a:cs typeface="Times New Roman" panose="02020603050405020304" pitchFamily="18" charset="0"/>
                <a:sym typeface="Symbol" panose="05050102010706020507" pitchFamily="18" charset="2"/>
              </a:rPr>
              <a:t></a:t>
            </a:r>
            <a:r>
              <a:rPr lang="pt-BR" sz="2400" dirty="0">
                <a:latin typeface="Verdana" panose="020B0604030504040204" pitchFamily="34" charset="0"/>
                <a:ea typeface="Verdana" panose="020B0604030504040204" pitchFamily="34" charset="0"/>
                <a:cs typeface="Times New Roman" panose="02020603050405020304" pitchFamily="18" charset="0"/>
              </a:rPr>
              <a:t>10% (dez por cento) em relação ao total dos gastos de campanha contratados (Lei nº 9.504/1997, art. 26, §1º).</a:t>
            </a:r>
          </a:p>
        </p:txBody>
      </p:sp>
    </p:spTree>
    <p:extLst>
      <p:ext uri="{BB962C8B-B14F-4D97-AF65-F5344CB8AC3E}">
        <p14:creationId xmlns:p14="http://schemas.microsoft.com/office/powerpoint/2010/main" val="12545522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10529" y="970670"/>
            <a:ext cx="10170941" cy="576777"/>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OUTROS LIMITES</a:t>
            </a:r>
          </a:p>
        </p:txBody>
      </p:sp>
      <p:sp>
        <p:nvSpPr>
          <p:cNvPr id="3" name="Retângulo 2">
            <a:extLst>
              <a:ext uri="{FF2B5EF4-FFF2-40B4-BE49-F238E27FC236}">
                <a16:creationId xmlns:a16="http://schemas.microsoft.com/office/drawing/2014/main" id="{BB1FCF25-727A-4D45-B030-E9B548BF6814}"/>
              </a:ext>
            </a:extLst>
          </p:cNvPr>
          <p:cNvSpPr/>
          <p:nvPr/>
        </p:nvSpPr>
        <p:spPr>
          <a:xfrm>
            <a:off x="174112" y="1434905"/>
            <a:ext cx="11895967" cy="1242904"/>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
        <p:nvSpPr>
          <p:cNvPr id="4" name="Retângulo 3">
            <a:extLst>
              <a:ext uri="{FF2B5EF4-FFF2-40B4-BE49-F238E27FC236}">
                <a16:creationId xmlns:a16="http://schemas.microsoft.com/office/drawing/2014/main" id="{446FFAEE-83CF-43E6-8693-39CD69E0E265}"/>
              </a:ext>
            </a:extLst>
          </p:cNvPr>
          <p:cNvSpPr/>
          <p:nvPr/>
        </p:nvSpPr>
        <p:spPr>
          <a:xfrm>
            <a:off x="1010530" y="1547447"/>
            <a:ext cx="9835662" cy="4524315"/>
          </a:xfrm>
          <a:prstGeom prst="rect">
            <a:avLst/>
          </a:prstGeom>
        </p:spPr>
        <p:txBody>
          <a:bodyPr wrap="square">
            <a:spAutoFit/>
          </a:bodyPr>
          <a:lstStyle/>
          <a:p>
            <a:pPr marL="342900" indent="-342900" algn="just">
              <a:buFont typeface="Wingdings" panose="05000000000000000000" pitchFamily="2" charset="2"/>
              <a:buChar char="ü"/>
            </a:pPr>
            <a:r>
              <a:rPr lang="pt-BR" sz="2400" b="1" dirty="0">
                <a:latin typeface="Verdana" panose="020B0604030504040204" pitchFamily="34" charset="0"/>
                <a:ea typeface="Verdana" panose="020B0604030504040204" pitchFamily="34" charset="0"/>
                <a:cs typeface="Times New Roman" panose="02020603050405020304" pitchFamily="18" charset="0"/>
              </a:rPr>
              <a:t>Cota de gênero com recursos do Fundo Partidário </a:t>
            </a:r>
            <a:r>
              <a:rPr lang="pt-BR" sz="2400" dirty="0">
                <a:latin typeface="Verdana" panose="020B0604030504040204" pitchFamily="34" charset="0"/>
                <a:ea typeface="Verdana" panose="020B0604030504040204" pitchFamily="34" charset="0"/>
                <a:cs typeface="Times New Roman" panose="02020603050405020304" pitchFamily="18" charset="0"/>
              </a:rPr>
              <a:t>(art. 19, §3º)</a:t>
            </a:r>
          </a:p>
          <a:p>
            <a:pPr marL="342900" indent="-342900" algn="just">
              <a:buFont typeface="Wingdings" panose="05000000000000000000" pitchFamily="2" charset="2"/>
              <a:buChar char="ü"/>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lvl="2" algn="just"/>
            <a:r>
              <a:rPr lang="pt-BR" sz="2400" dirty="0">
                <a:latin typeface="Verdana" panose="020B0604030504040204" pitchFamily="34" charset="0"/>
                <a:ea typeface="Verdana" panose="020B0604030504040204" pitchFamily="34" charset="0"/>
                <a:cs typeface="Times New Roman" panose="02020603050405020304" pitchFamily="18" charset="0"/>
                <a:sym typeface="Symbol" panose="05050102010706020507" pitchFamily="18" charset="2"/>
              </a:rPr>
              <a:t> </a:t>
            </a:r>
            <a:r>
              <a:rPr lang="pt-BR" sz="2400" dirty="0">
                <a:latin typeface="Verdana" panose="020B0604030504040204" pitchFamily="34" charset="0"/>
                <a:ea typeface="Verdana" panose="020B0604030504040204" pitchFamily="34" charset="0"/>
                <a:cs typeface="Times New Roman" panose="02020603050405020304" pitchFamily="18" charset="0"/>
              </a:rPr>
              <a:t>os partidos políticos, </a:t>
            </a:r>
            <a:r>
              <a:rPr lang="pt-BR" sz="2400" b="1" u="sng" dirty="0">
                <a:latin typeface="Verdana" panose="020B0604030504040204" pitchFamily="34" charset="0"/>
                <a:ea typeface="Verdana" panose="020B0604030504040204" pitchFamily="34" charset="0"/>
                <a:cs typeface="Times New Roman" panose="02020603050405020304" pitchFamily="18" charset="0"/>
              </a:rPr>
              <a:t>em cada esfera</a:t>
            </a:r>
            <a:r>
              <a:rPr lang="pt-BR" sz="2400" dirty="0">
                <a:latin typeface="Verdana" panose="020B0604030504040204" pitchFamily="34" charset="0"/>
                <a:ea typeface="Verdana" panose="020B0604030504040204" pitchFamily="34" charset="0"/>
                <a:cs typeface="Times New Roman" panose="02020603050405020304" pitchFamily="18" charset="0"/>
              </a:rPr>
              <a:t>, devem destinar ao financiamento de campanha de suas candidatas no mínimo de </a:t>
            </a:r>
            <a:r>
              <a:rPr lang="pt-BR" sz="2400" b="1" dirty="0">
                <a:latin typeface="Verdana" panose="020B0604030504040204" pitchFamily="34" charset="0"/>
                <a:ea typeface="Verdana" panose="020B0604030504040204" pitchFamily="34" charset="0"/>
                <a:cs typeface="Times New Roman" panose="02020603050405020304" pitchFamily="18" charset="0"/>
              </a:rPr>
              <a:t>30% dos gastos contratados nas campanhas eleitorais</a:t>
            </a:r>
            <a:r>
              <a:rPr lang="pt-BR" sz="2400" dirty="0">
                <a:latin typeface="Verdana" panose="020B0604030504040204" pitchFamily="34" charset="0"/>
                <a:ea typeface="Verdana" panose="020B0604030504040204" pitchFamily="34" charset="0"/>
                <a:cs typeface="Times New Roman" panose="02020603050405020304" pitchFamily="18" charset="0"/>
              </a:rPr>
              <a:t> com recursos do Fundo Partidário. Caso haja percentual mais elevado de </a:t>
            </a:r>
            <a:r>
              <a:rPr lang="pt-BR" sz="2400" b="1" dirty="0">
                <a:latin typeface="Verdana" panose="020B0604030504040204" pitchFamily="34" charset="0"/>
                <a:ea typeface="Verdana" panose="020B0604030504040204" pitchFamily="34" charset="0"/>
                <a:cs typeface="Times New Roman" panose="02020603050405020304" pitchFamily="18" charset="0"/>
              </a:rPr>
              <a:t>candidaturas femininas</a:t>
            </a:r>
            <a:r>
              <a:rPr lang="pt-BR" sz="2400" dirty="0">
                <a:latin typeface="Verdana" panose="020B0604030504040204" pitchFamily="34" charset="0"/>
                <a:ea typeface="Verdana" panose="020B0604030504040204" pitchFamily="34" charset="0"/>
                <a:cs typeface="Times New Roman" panose="02020603050405020304" pitchFamily="18" charset="0"/>
              </a:rPr>
              <a:t>, o mínimo de recursos destinados ao financiamento de campanhas de candidatas deve ser na mesma proporção.</a:t>
            </a:r>
          </a:p>
          <a:p>
            <a:pPr marL="342900" indent="-342900" algn="just">
              <a:buFont typeface="Wingdings" panose="05000000000000000000" pitchFamily="2" charset="2"/>
              <a:buChar char="ü"/>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410689394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10529" y="970670"/>
            <a:ext cx="10170941" cy="576777"/>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SOBRAS FINANCEIRAS</a:t>
            </a:r>
          </a:p>
        </p:txBody>
      </p:sp>
      <p:sp>
        <p:nvSpPr>
          <p:cNvPr id="3" name="Retângulo 2">
            <a:extLst>
              <a:ext uri="{FF2B5EF4-FFF2-40B4-BE49-F238E27FC236}">
                <a16:creationId xmlns:a16="http://schemas.microsoft.com/office/drawing/2014/main" id="{BB1FCF25-727A-4D45-B030-E9B548BF6814}"/>
              </a:ext>
            </a:extLst>
          </p:cNvPr>
          <p:cNvSpPr/>
          <p:nvPr/>
        </p:nvSpPr>
        <p:spPr>
          <a:xfrm>
            <a:off x="174112" y="1434905"/>
            <a:ext cx="11895967" cy="1242904"/>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
        <p:nvSpPr>
          <p:cNvPr id="4" name="Retângulo 3">
            <a:extLst>
              <a:ext uri="{FF2B5EF4-FFF2-40B4-BE49-F238E27FC236}">
                <a16:creationId xmlns:a16="http://schemas.microsoft.com/office/drawing/2014/main" id="{446FFAEE-83CF-43E6-8693-39CD69E0E265}"/>
              </a:ext>
            </a:extLst>
          </p:cNvPr>
          <p:cNvSpPr/>
          <p:nvPr/>
        </p:nvSpPr>
        <p:spPr>
          <a:xfrm>
            <a:off x="1010530" y="1547447"/>
            <a:ext cx="9835662" cy="5262979"/>
          </a:xfrm>
          <a:prstGeom prst="rect">
            <a:avLst/>
          </a:prstGeom>
        </p:spPr>
        <p:txBody>
          <a:bodyPr wrap="square">
            <a:spAutoFit/>
          </a:bodyPr>
          <a:lstStyle/>
          <a:p>
            <a:pPr marL="342900" indent="-342900" algn="jus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Os recursos dos FEFC, não utilizados na campanha devem ser recolhidos ao Tesouro Nacional, através de GRU (§3º, do art. 17 e §5º, do art. 50);</a:t>
            </a:r>
          </a:p>
          <a:p>
            <a:pPr algn="just"/>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342900" indent="-342900" algn="jus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Os recursos do Fundo Partidário, não utilizados pelos candidatos, deve ser transferido para o respectivo partido político, na conta bancária destinada a movimentar recursos do gênero (§3º, do art. 50);</a:t>
            </a:r>
          </a:p>
          <a:p>
            <a:pPr algn="just"/>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342900" indent="-342900" algn="jus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Os recursos da conta de Outros Recursos da campanha, devem ser transferidos para o respectivo partido político, na conta bancária destinada a movimentar recursos do gênero (§4º, do art. 50).</a:t>
            </a:r>
          </a:p>
          <a:p>
            <a:pPr marL="342900" indent="-342900" algn="just">
              <a:buFont typeface="Wingdings" panose="05000000000000000000" pitchFamily="2" charset="2"/>
              <a:buChar char="ü"/>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Tree>
    <p:extLst>
      <p:ext uri="{BB962C8B-B14F-4D97-AF65-F5344CB8AC3E}">
        <p14:creationId xmlns:p14="http://schemas.microsoft.com/office/powerpoint/2010/main" val="9961458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10529" y="970670"/>
            <a:ext cx="10170941" cy="576777"/>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SOBRAS BENS PERMANENTES</a:t>
            </a:r>
          </a:p>
        </p:txBody>
      </p:sp>
      <p:sp>
        <p:nvSpPr>
          <p:cNvPr id="3" name="Retângulo 2">
            <a:extLst>
              <a:ext uri="{FF2B5EF4-FFF2-40B4-BE49-F238E27FC236}">
                <a16:creationId xmlns:a16="http://schemas.microsoft.com/office/drawing/2014/main" id="{BB1FCF25-727A-4D45-B030-E9B548BF6814}"/>
              </a:ext>
            </a:extLst>
          </p:cNvPr>
          <p:cNvSpPr/>
          <p:nvPr/>
        </p:nvSpPr>
        <p:spPr>
          <a:xfrm>
            <a:off x="174112" y="1434905"/>
            <a:ext cx="11895967" cy="1242904"/>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
        <p:nvSpPr>
          <p:cNvPr id="4" name="Retângulo 3">
            <a:extLst>
              <a:ext uri="{FF2B5EF4-FFF2-40B4-BE49-F238E27FC236}">
                <a16:creationId xmlns:a16="http://schemas.microsoft.com/office/drawing/2014/main" id="{446FFAEE-83CF-43E6-8693-39CD69E0E265}"/>
              </a:ext>
            </a:extLst>
          </p:cNvPr>
          <p:cNvSpPr/>
          <p:nvPr/>
        </p:nvSpPr>
        <p:spPr>
          <a:xfrm>
            <a:off x="1010530" y="1547447"/>
            <a:ext cx="9835662" cy="3416320"/>
          </a:xfrm>
          <a:prstGeom prst="rect">
            <a:avLst/>
          </a:prstGeom>
        </p:spPr>
        <p:txBody>
          <a:bodyPr wrap="square">
            <a:spAutoFit/>
          </a:bodyPr>
          <a:lstStyle/>
          <a:p>
            <a:pPr marL="342900" indent="-342900" algn="jus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Se adquiridos com recursos do FEFC, devem ser alienados ao final da campanha, pelo valor de mercado, revertendo os valores obtidos com a venda para o Tesouro Nacional, por meio de GRU (§§6º e 7º, do art. 50).</a:t>
            </a:r>
          </a:p>
          <a:p>
            <a:pPr marL="342900" indent="-342900" algn="just">
              <a:buFont typeface="Wingdings" panose="05000000000000000000" pitchFamily="2" charset="2"/>
              <a:buChar char="ü"/>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algn="just"/>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342900" indent="-342900" algn="just">
              <a:buFont typeface="Wingdings" panose="05000000000000000000" pitchFamily="2" charset="2"/>
              <a:buChar char="ü"/>
            </a:pPr>
            <a:r>
              <a:rPr lang="pt-BR" sz="2400" dirty="0">
                <a:latin typeface="Verdana" panose="020B0604030504040204" pitchFamily="34" charset="0"/>
                <a:ea typeface="Verdana" panose="020B0604030504040204" pitchFamily="34" charset="0"/>
                <a:cs typeface="Times New Roman" panose="02020603050405020304" pitchFamily="18" charset="0"/>
              </a:rPr>
              <a:t>Se adquiridos com recursos do Fundo Partidário ou Outros Recursos, os bens deverão ser transferidos ao respectivo partido político (§1º, do art. 50).</a:t>
            </a:r>
          </a:p>
        </p:txBody>
      </p:sp>
    </p:spTree>
    <p:extLst>
      <p:ext uri="{BB962C8B-B14F-4D97-AF65-F5344CB8AC3E}">
        <p14:creationId xmlns:p14="http://schemas.microsoft.com/office/powerpoint/2010/main" val="8642113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6" name="Subtítulo 2"/>
          <p:cNvSpPr txBox="1">
            <a:spLocks/>
          </p:cNvSpPr>
          <p:nvPr/>
        </p:nvSpPr>
        <p:spPr>
          <a:xfrm>
            <a:off x="1010529" y="970670"/>
            <a:ext cx="10170941" cy="1041012"/>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IRREGULARES COM RECURSOS PÚBLICOS</a:t>
            </a:r>
          </a:p>
          <a:p>
            <a:pPr marL="0" indent="0" algn="ctr">
              <a:buNone/>
            </a:pPr>
            <a:r>
              <a:rPr lang="pt-BR" sz="2400" b="1" dirty="0">
                <a:solidFill>
                  <a:srgbClr val="FFFF00"/>
                </a:solidFill>
                <a:latin typeface="Verdana" panose="020B0604030504040204" pitchFamily="34" charset="0"/>
                <a:ea typeface="Verdana" panose="020B0604030504040204" pitchFamily="34" charset="0"/>
              </a:rPr>
              <a:t>§§1º e 2º, do art. 79</a:t>
            </a:r>
          </a:p>
        </p:txBody>
      </p:sp>
      <p:sp>
        <p:nvSpPr>
          <p:cNvPr id="3" name="Retângulo 2">
            <a:extLst>
              <a:ext uri="{FF2B5EF4-FFF2-40B4-BE49-F238E27FC236}">
                <a16:creationId xmlns:a16="http://schemas.microsoft.com/office/drawing/2014/main" id="{BB1FCF25-727A-4D45-B030-E9B548BF6814}"/>
              </a:ext>
            </a:extLst>
          </p:cNvPr>
          <p:cNvSpPr/>
          <p:nvPr/>
        </p:nvSpPr>
        <p:spPr>
          <a:xfrm>
            <a:off x="174112" y="1434905"/>
            <a:ext cx="11895967" cy="1242904"/>
          </a:xfrm>
          <a:prstGeom prst="rect">
            <a:avLst/>
          </a:prstGeom>
        </p:spPr>
        <p:txBody>
          <a:bodyPr wrap="square">
            <a:spAutoFit/>
          </a:bodyPr>
          <a:lstStyle/>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900430" algn="just">
              <a:lnSpc>
                <a:spcPct val="107000"/>
              </a:lnSpc>
              <a:spcAft>
                <a:spcPts val="0"/>
              </a:spcAft>
            </a:pPr>
            <a:endParaRPr lang="pt-BR" sz="2400" dirty="0">
              <a:latin typeface="Verdana" panose="020B0604030504040204" pitchFamily="34" charset="0"/>
              <a:ea typeface="Verdana" panose="020B0604030504040204" pitchFamily="34" charset="0"/>
              <a:cs typeface="Times New Roman" panose="02020603050405020304" pitchFamily="18" charset="0"/>
            </a:endParaRPr>
          </a:p>
        </p:txBody>
      </p:sp>
      <p:sp>
        <p:nvSpPr>
          <p:cNvPr id="4" name="Retângulo 3">
            <a:extLst>
              <a:ext uri="{FF2B5EF4-FFF2-40B4-BE49-F238E27FC236}">
                <a16:creationId xmlns:a16="http://schemas.microsoft.com/office/drawing/2014/main" id="{446FFAEE-83CF-43E6-8693-39CD69E0E265}"/>
              </a:ext>
            </a:extLst>
          </p:cNvPr>
          <p:cNvSpPr/>
          <p:nvPr/>
        </p:nvSpPr>
        <p:spPr>
          <a:xfrm>
            <a:off x="1010529" y="2011682"/>
            <a:ext cx="9849729" cy="4524315"/>
          </a:xfrm>
          <a:prstGeom prst="rect">
            <a:avLst/>
          </a:prstGeom>
        </p:spPr>
        <p:txBody>
          <a:bodyPr wrap="square">
            <a:spAutoFit/>
          </a:bodyPr>
          <a:lstStyle/>
          <a:p>
            <a:pPr algn="just"/>
            <a:endParaRPr lang="pt-BR" sz="2400" dirty="0">
              <a:latin typeface="Verdana" panose="020B0604030504040204" pitchFamily="34" charset="0"/>
              <a:ea typeface="Verdana" panose="020B0604030504040204" pitchFamily="34" charset="0"/>
              <a:cs typeface="Times New Roman" panose="02020603050405020304" pitchFamily="18" charset="0"/>
            </a:endParaRPr>
          </a:p>
          <a:p>
            <a:pPr marL="342900" indent="-342900" algn="just">
              <a:buFont typeface="Wingdings" panose="05000000000000000000" pitchFamily="2" charset="2"/>
              <a:buChar char="ü"/>
            </a:pPr>
            <a:r>
              <a:rPr lang="pt-BR" sz="2400" b="1" dirty="0">
                <a:latin typeface="Verdana" panose="020B0604030504040204" pitchFamily="34" charset="0"/>
                <a:ea typeface="Verdana" panose="020B0604030504040204" pitchFamily="34" charset="0"/>
                <a:cs typeface="Times New Roman" panose="02020603050405020304" pitchFamily="18" charset="0"/>
              </a:rPr>
              <a:t>Devolução dos valores irregulares </a:t>
            </a:r>
            <a:r>
              <a:rPr lang="pt-BR" sz="2400" dirty="0">
                <a:latin typeface="Verdana" panose="020B0604030504040204" pitchFamily="34" charset="0"/>
                <a:ea typeface="Verdana" panose="020B0604030504040204" pitchFamily="34" charset="0"/>
                <a:cs typeface="Times New Roman" panose="02020603050405020304" pitchFamily="18" charset="0"/>
              </a:rPr>
              <a:t>ao Tesouro Nacional, através de GRU, no prazo de 5 dias após o trânsito em julgado, sob pena, de remessa dos autos à representação estadual ou municipal da AGU, para fins de cobrança.</a:t>
            </a:r>
          </a:p>
          <a:p>
            <a:pPr algn="just"/>
            <a:endParaRPr lang="pt-BR" sz="2400" b="1" dirty="0">
              <a:latin typeface="Verdana" panose="020B0604030504040204" pitchFamily="34" charset="0"/>
              <a:ea typeface="Verdana" panose="020B0604030504040204" pitchFamily="34" charset="0"/>
              <a:cs typeface="Times New Roman" panose="02020603050405020304" pitchFamily="18" charset="0"/>
            </a:endParaRPr>
          </a:p>
          <a:p>
            <a:pPr marL="342900" indent="-342900" algn="just">
              <a:buFont typeface="Wingdings" panose="05000000000000000000" pitchFamily="2" charset="2"/>
              <a:buChar char="ü"/>
            </a:pPr>
            <a:r>
              <a:rPr lang="pt-BR" sz="2400" b="1" dirty="0">
                <a:latin typeface="Verdana" panose="020B0604030504040204" pitchFamily="34" charset="0"/>
                <a:ea typeface="Verdana" panose="020B0604030504040204" pitchFamily="34" charset="0"/>
                <a:cs typeface="Times New Roman" panose="02020603050405020304" pitchFamily="18" charset="0"/>
              </a:rPr>
              <a:t>Incidirão juros e atualização monetária</a:t>
            </a:r>
            <a:r>
              <a:rPr lang="pt-BR" sz="2400" dirty="0">
                <a:latin typeface="Verdana" panose="020B0604030504040204" pitchFamily="34" charset="0"/>
                <a:ea typeface="Verdana" panose="020B0604030504040204" pitchFamily="34" charset="0"/>
                <a:cs typeface="Times New Roman" panose="02020603050405020304" pitchFamily="18" charset="0"/>
              </a:rPr>
              <a:t>, calculados com base na taxa aplicável aos créditos da Fazenda Pública, sobre os valores a serem recolhidos ao Tesouro Nacional, desde a data da ocorrência do fato gerador até o efetivo recolhimento, salvo se tiver sido determinado de forma diversa na decisão judicial.</a:t>
            </a:r>
          </a:p>
        </p:txBody>
      </p:sp>
    </p:spTree>
    <p:extLst>
      <p:ext uri="{BB962C8B-B14F-4D97-AF65-F5344CB8AC3E}">
        <p14:creationId xmlns:p14="http://schemas.microsoft.com/office/powerpoint/2010/main" val="101334744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10619" y="0"/>
            <a:ext cx="1904731" cy="808895"/>
          </a:xfrm>
          <a:prstGeom prst="rect">
            <a:avLst/>
          </a:prstGeom>
        </p:spPr>
      </p:pic>
      <p:sp>
        <p:nvSpPr>
          <p:cNvPr id="9" name="Subtítulo 2"/>
          <p:cNvSpPr txBox="1">
            <a:spLocks/>
          </p:cNvSpPr>
          <p:nvPr/>
        </p:nvSpPr>
        <p:spPr>
          <a:xfrm>
            <a:off x="1777464" y="2827607"/>
            <a:ext cx="8637072" cy="2430194"/>
          </a:xfrm>
          <a:prstGeom prst="rect">
            <a:avLst/>
          </a:prstGeom>
        </p:spPr>
        <p:txBody>
          <a:bodyPr vert="horz" lIns="91440" tIns="45720" rIns="91440" bIns="45720" rtlCol="0" anchor="t">
            <a:normAutofit/>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ctr"/>
            <a:r>
              <a:rPr lang="pt-BR" sz="3400" b="1" dirty="0" err="1">
                <a:solidFill>
                  <a:srgbClr val="FFFF00"/>
                </a:solidFill>
              </a:rPr>
              <a:t>prESTAÇÃO</a:t>
            </a:r>
            <a:r>
              <a:rPr lang="pt-BR" sz="3400" b="1" dirty="0">
                <a:solidFill>
                  <a:srgbClr val="FFFF00"/>
                </a:solidFill>
              </a:rPr>
              <a:t> DE CONTAS</a:t>
            </a:r>
            <a:endParaRPr lang="pt-BR" sz="2800" b="1" dirty="0">
              <a:solidFill>
                <a:srgbClr val="FFFF00"/>
              </a:solidFill>
            </a:endParaRPr>
          </a:p>
          <a:p>
            <a:pPr algn="ctr"/>
            <a:endParaRPr lang="pt-BR" sz="3400" b="1" dirty="0">
              <a:solidFill>
                <a:srgbClr val="FFFF00"/>
              </a:solidFill>
            </a:endParaRPr>
          </a:p>
        </p:txBody>
      </p:sp>
      <p:sp>
        <p:nvSpPr>
          <p:cNvPr id="11" name="Subtítulo 2"/>
          <p:cNvSpPr txBox="1">
            <a:spLocks/>
          </p:cNvSpPr>
          <p:nvPr/>
        </p:nvSpPr>
        <p:spPr>
          <a:xfrm>
            <a:off x="1642540" y="989184"/>
            <a:ext cx="8637072" cy="1358361"/>
          </a:xfrm>
          <a:prstGeom prst="rect">
            <a:avLst/>
          </a:prstGeom>
        </p:spPr>
        <p:txBody>
          <a:bodyPr vert="horz" lIns="91440" tIns="45720" rIns="91440" bIns="45720" rtlCol="0" anchor="t">
            <a:noAutofit/>
          </a:bodyPr>
          <a:lstStyle>
            <a:lvl1pPr marL="0" indent="0" algn="l" defTabSz="457200" rtl="0" eaLnBrk="1" latinLnBrk="0" hangingPunct="1">
              <a:spcBef>
                <a:spcPts val="1000"/>
              </a:spcBef>
              <a:spcAft>
                <a:spcPts val="0"/>
              </a:spcAft>
              <a:buClr>
                <a:schemeClr val="bg2">
                  <a:lumMod val="40000"/>
                  <a:lumOff val="60000"/>
                </a:schemeClr>
              </a:buClr>
              <a:buSzPct val="80000"/>
              <a:buFont typeface="Wingdings 3" charset="2"/>
              <a:buNone/>
              <a:defRPr sz="2000" b="0" i="0" kern="1200" cap="all">
                <a:solidFill>
                  <a:schemeClr val="bg2">
                    <a:lumMod val="40000"/>
                    <a:lumOff val="60000"/>
                  </a:schemeClr>
                </a:solidFill>
                <a:latin typeface="+mj-lt"/>
                <a:ea typeface="+mj-ea"/>
                <a:cs typeface="+mj-cs"/>
              </a:defRPr>
            </a:lvl1pPr>
            <a:lvl2pPr marL="457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800" b="0" i="0" kern="1200">
                <a:solidFill>
                  <a:schemeClr val="tx1">
                    <a:tint val="75000"/>
                  </a:schemeClr>
                </a:solidFill>
                <a:latin typeface="+mj-lt"/>
                <a:ea typeface="+mj-ea"/>
                <a:cs typeface="+mj-cs"/>
              </a:defRPr>
            </a:lvl2pPr>
            <a:lvl3pPr marL="914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600" b="0" i="0" kern="1200">
                <a:solidFill>
                  <a:schemeClr val="tx1">
                    <a:tint val="75000"/>
                  </a:schemeClr>
                </a:solidFill>
                <a:latin typeface="+mj-lt"/>
                <a:ea typeface="+mj-ea"/>
                <a:cs typeface="+mj-cs"/>
              </a:defRPr>
            </a:lvl3pPr>
            <a:lvl4pPr marL="1371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4pPr>
            <a:lvl5pPr marL="18288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5pPr>
            <a:lvl6pPr marL="22860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6pPr>
            <a:lvl7pPr marL="27432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7pPr>
            <a:lvl8pPr marL="32004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8pPr>
            <a:lvl9pPr marL="3657600" indent="0" algn="ctr" defTabSz="457200" rtl="0" eaLnBrk="1" latinLnBrk="0" hangingPunct="1">
              <a:spcBef>
                <a:spcPts val="1000"/>
              </a:spcBef>
              <a:spcAft>
                <a:spcPts val="0"/>
              </a:spcAft>
              <a:buClr>
                <a:schemeClr val="bg2">
                  <a:lumMod val="40000"/>
                  <a:lumOff val="60000"/>
                </a:schemeClr>
              </a:buClr>
              <a:buSzPct val="80000"/>
              <a:buFont typeface="Wingdings 3" charset="2"/>
              <a:buNone/>
              <a:defRPr sz="1400" b="0" i="0" kern="1200">
                <a:solidFill>
                  <a:schemeClr val="tx1">
                    <a:tint val="75000"/>
                  </a:schemeClr>
                </a:solidFill>
                <a:latin typeface="+mj-lt"/>
                <a:ea typeface="+mj-ea"/>
                <a:cs typeface="+mj-cs"/>
              </a:defRPr>
            </a:lvl9pPr>
          </a:lstStyle>
          <a:p>
            <a:pPr algn="ctr"/>
            <a:endParaRPr lang="pt-BR" sz="3400" cap="none" dirty="0">
              <a:solidFill>
                <a:srgbClr val="FFFF00"/>
              </a:solidFill>
            </a:endParaRPr>
          </a:p>
          <a:p>
            <a:pPr algn="ctr"/>
            <a:r>
              <a:rPr lang="pt-BR" sz="2600" b="1" cap="none" dirty="0">
                <a:solidFill>
                  <a:srgbClr val="FFFF00"/>
                </a:solidFill>
              </a:rPr>
              <a:t>Segunda Parte</a:t>
            </a:r>
          </a:p>
        </p:txBody>
      </p:sp>
    </p:spTree>
    <p:extLst>
      <p:ext uri="{BB962C8B-B14F-4D97-AF65-F5344CB8AC3E}">
        <p14:creationId xmlns:p14="http://schemas.microsoft.com/office/powerpoint/2010/main" val="10015769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685800" y="1826536"/>
            <a:ext cx="10920046" cy="2754600"/>
          </a:xfrm>
          <a:prstGeom prst="rect">
            <a:avLst/>
          </a:prstGeom>
        </p:spPr>
        <p:txBody>
          <a:bodyPr wrap="square">
            <a:spAutoFit/>
          </a:bodyPr>
          <a:lstStyle/>
          <a:p>
            <a:pPr marL="285750" indent="-285750" algn="just">
              <a:buFont typeface="Wingdings" panose="05000000000000000000" pitchFamily="2" charset="2"/>
              <a:buChar char="ü"/>
            </a:pPr>
            <a:r>
              <a:rPr lang="pt-BR" sz="2100" dirty="0">
                <a:latin typeface="Arial" panose="020B0604020202020204" pitchFamily="34" charset="0"/>
              </a:rPr>
              <a:t>Devem prestar contas à Justiça Eleitoral: </a:t>
            </a:r>
          </a:p>
          <a:p>
            <a:pPr algn="just"/>
            <a:endParaRPr lang="pt-BR" sz="1400" dirty="0">
              <a:latin typeface="Arial" panose="020B0604020202020204" pitchFamily="34" charset="0"/>
            </a:endParaRPr>
          </a:p>
          <a:p>
            <a:pPr algn="just"/>
            <a:r>
              <a:rPr lang="pt-BR" sz="2000" dirty="0">
                <a:latin typeface="Arial" panose="020B0604020202020204" pitchFamily="34" charset="0"/>
              </a:rPr>
              <a:t>I - o candidato; </a:t>
            </a:r>
          </a:p>
          <a:p>
            <a:pPr algn="just"/>
            <a:r>
              <a:rPr lang="pt-BR" sz="2000" dirty="0">
                <a:latin typeface="Arial" panose="020B0604020202020204" pitchFamily="34" charset="0"/>
              </a:rPr>
              <a:t>II - os órgãos partidários, ainda que constituídos sob forma provisória e mesmo que não arrecadem e gastem recursos na campanha : </a:t>
            </a:r>
          </a:p>
          <a:p>
            <a:pPr algn="just"/>
            <a:endParaRPr lang="pt-BR" sz="600" dirty="0">
              <a:latin typeface="Arial" panose="020B0604020202020204" pitchFamily="34" charset="0"/>
            </a:endParaRPr>
          </a:p>
          <a:p>
            <a:pPr marL="342900" indent="-342900" algn="just">
              <a:buAutoNum type="alphaLcParenR"/>
            </a:pPr>
            <a:r>
              <a:rPr lang="pt-BR" dirty="0">
                <a:latin typeface="Arial" panose="020B0604020202020204" pitchFamily="34" charset="0"/>
              </a:rPr>
              <a:t>- nacionais; </a:t>
            </a:r>
          </a:p>
          <a:p>
            <a:pPr marL="342900" indent="-342900" algn="just">
              <a:buAutoNum type="alphaLcParenR"/>
            </a:pPr>
            <a:r>
              <a:rPr lang="pt-BR" dirty="0">
                <a:latin typeface="Arial" panose="020B0604020202020204" pitchFamily="34" charset="0"/>
              </a:rPr>
              <a:t>- estaduais; </a:t>
            </a:r>
          </a:p>
          <a:p>
            <a:pPr marL="342900" indent="-342900" algn="just">
              <a:buAutoNum type="alphaLcParenR"/>
            </a:pPr>
            <a:r>
              <a:rPr lang="pt-BR" dirty="0">
                <a:latin typeface="Arial" panose="020B0604020202020204" pitchFamily="34" charset="0"/>
              </a:rPr>
              <a:t>- distritais; e </a:t>
            </a:r>
          </a:p>
          <a:p>
            <a:pPr marL="342900" indent="-342900" algn="just">
              <a:buAutoNum type="alphaLcParenR"/>
            </a:pPr>
            <a:r>
              <a:rPr lang="pt-BR" dirty="0">
                <a:latin typeface="Arial" panose="020B0604020202020204" pitchFamily="34" charset="0"/>
              </a:rPr>
              <a:t>- municipais.</a:t>
            </a:r>
            <a:endParaRPr lang="pt-BR" dirty="0"/>
          </a:p>
        </p:txBody>
      </p:sp>
      <p:sp>
        <p:nvSpPr>
          <p:cNvPr id="3" name="Retângulo 2"/>
          <p:cNvSpPr/>
          <p:nvPr/>
        </p:nvSpPr>
        <p:spPr>
          <a:xfrm>
            <a:off x="3515317" y="881290"/>
            <a:ext cx="4987264" cy="784830"/>
          </a:xfrm>
          <a:prstGeom prst="rect">
            <a:avLst/>
          </a:prstGeom>
        </p:spPr>
        <p:txBody>
          <a:bodyPr wrap="none">
            <a:spAutoFit/>
          </a:bodyPr>
          <a:lstStyle/>
          <a:p>
            <a:pPr algn="ctr"/>
            <a:r>
              <a:rPr lang="pt-BR" sz="2200" dirty="0">
                <a:solidFill>
                  <a:srgbClr val="FFFF00"/>
                </a:solidFill>
              </a:rPr>
              <a:t>PRESTAÇÃO DE CONTAS</a:t>
            </a:r>
          </a:p>
          <a:p>
            <a:pPr algn="ctr"/>
            <a:r>
              <a:rPr lang="pt-BR" sz="2300" dirty="0">
                <a:solidFill>
                  <a:srgbClr val="FFFF00"/>
                </a:solidFill>
              </a:rPr>
              <a:t>Da Obrigação de Prestar Contas </a:t>
            </a:r>
          </a:p>
        </p:txBody>
      </p:sp>
      <p:sp>
        <p:nvSpPr>
          <p:cNvPr id="4" name="Retângulo 3"/>
          <p:cNvSpPr/>
          <p:nvPr/>
        </p:nvSpPr>
        <p:spPr>
          <a:xfrm>
            <a:off x="800100" y="4692783"/>
            <a:ext cx="10805746" cy="2031325"/>
          </a:xfrm>
          <a:prstGeom prst="rect">
            <a:avLst/>
          </a:prstGeom>
        </p:spPr>
        <p:txBody>
          <a:bodyPr wrap="square">
            <a:spAutoFit/>
          </a:bodyPr>
          <a:lstStyle/>
          <a:p>
            <a:pPr algn="just"/>
            <a:r>
              <a:rPr lang="pt-BR" sz="2100" dirty="0">
                <a:latin typeface="Arial" panose="020B0604020202020204" pitchFamily="34" charset="0"/>
              </a:rPr>
              <a:t>O candidato elaborará a prestação de contas, que será encaminhada à autoridade judicial competente para o julgamento das contas, diretamente por ele, no prazo de 30 dias, após a eleição de 1º turno (03/11/2020) e, nos casos de candidatos concorrendo no 2º turno, 20 dias após a eleição (14/11/2020),  abrangendo, se for o caso, o vice e todos aqueles que o tenham substituído, em conformidade com os respectivos períodos de composição da chapas.</a:t>
            </a:r>
            <a:endParaRPr lang="pt-BR" sz="2100" dirty="0"/>
          </a:p>
        </p:txBody>
      </p:sp>
    </p:spTree>
    <p:extLst>
      <p:ext uri="{BB962C8B-B14F-4D97-AF65-F5344CB8AC3E}">
        <p14:creationId xmlns:p14="http://schemas.microsoft.com/office/powerpoint/2010/main" val="37093472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393702" y="1732763"/>
            <a:ext cx="11230493" cy="4847481"/>
          </a:xfrm>
          <a:prstGeom prst="rect">
            <a:avLst/>
          </a:prstGeom>
        </p:spPr>
        <p:txBody>
          <a:bodyPr wrap="square">
            <a:spAutoFit/>
          </a:bodyPr>
          <a:lstStyle/>
          <a:p>
            <a:pPr marL="285750" indent="-285750" algn="just">
              <a:buFont typeface="Wingdings" panose="05000000000000000000" pitchFamily="2" charset="2"/>
              <a:buChar char="q"/>
            </a:pPr>
            <a:r>
              <a:rPr lang="pt-BR" sz="2100" dirty="0">
                <a:latin typeface="Arial" panose="020B0604020202020204" pitchFamily="34" charset="0"/>
              </a:rPr>
              <a:t>O candidato que renunciar à candidatura, dela desistir, for substituído ou tiver o registro indeferido pela Justiça Eleitoral deve prestar contas em relação ao período em que participou do processo eleitoral, mesmo que não tenha realizado campanha.</a:t>
            </a:r>
          </a:p>
          <a:p>
            <a:pPr algn="just"/>
            <a:endParaRPr lang="pt-BR" sz="1300" dirty="0">
              <a:latin typeface="Arial" panose="020B0604020202020204" pitchFamily="34" charset="0"/>
            </a:endParaRPr>
          </a:p>
          <a:p>
            <a:pPr marL="285750" indent="-285750" algn="just">
              <a:buFont typeface="Wingdings" panose="05000000000000000000" pitchFamily="2" charset="2"/>
              <a:buChar char="q"/>
            </a:pPr>
            <a:r>
              <a:rPr lang="pt-BR" sz="2100" dirty="0">
                <a:latin typeface="Arial" panose="020B0604020202020204" pitchFamily="34" charset="0"/>
                <a:cs typeface="Arial" panose="020B0604020202020204" pitchFamily="34" charset="0"/>
              </a:rPr>
              <a:t>A ausência de movimentação de recursos de campanha, financeiros ou estimáveis, não isenta o partido político e o candidato do dever de prestar contas.</a:t>
            </a:r>
          </a:p>
          <a:p>
            <a:pPr algn="just"/>
            <a:endParaRPr lang="pt-BR" sz="13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pt-BR" sz="2100" dirty="0">
                <a:latin typeface="Arial" panose="020B0604020202020204" pitchFamily="34" charset="0"/>
                <a:cs typeface="Arial" panose="020B0604020202020204" pitchFamily="34" charset="0"/>
              </a:rPr>
              <a:t>Os órgãos partidários, em todas as suas esferas, devem prestar contas dos recursos arrecadados e aplicados exclusivamente em campanha, ou da sua ausência.</a:t>
            </a:r>
          </a:p>
          <a:p>
            <a:pPr algn="just"/>
            <a:endParaRPr lang="pt-BR" sz="1300"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q"/>
            </a:pPr>
            <a:r>
              <a:rPr lang="pt-BR" sz="2100" dirty="0">
                <a:latin typeface="Arial" panose="020B0604020202020204" pitchFamily="34" charset="0"/>
                <a:cs typeface="Arial" panose="020B0604020202020204" pitchFamily="34" charset="0"/>
              </a:rPr>
              <a:t>Para os efeitos do disposto acima, consideram-se obrigados a prestar contas de campanha os órgãos partidários que, após a data prevista no Calendário Eleitoral para o início das convenções partidárias e até a data da eleição de segundo turno, se houver: I - estiverem vigentes; II - que recuperarem a vigência ou tiverem revertida a suspensão da anotação partidária durante o período eleitoral, III - tendo havido a perda da vigência ou a suspensão da anotação partidária durante o período eleitoral, </a:t>
            </a:r>
            <a:r>
              <a:rPr lang="pt-BR" sz="2100" dirty="0"/>
              <a:t>t</a:t>
            </a:r>
          </a:p>
        </p:txBody>
      </p:sp>
      <p:sp>
        <p:nvSpPr>
          <p:cNvPr id="7" name="Retângulo 6"/>
          <p:cNvSpPr/>
          <p:nvPr/>
        </p:nvSpPr>
        <p:spPr>
          <a:xfrm>
            <a:off x="3515317" y="881290"/>
            <a:ext cx="4987264" cy="784830"/>
          </a:xfrm>
          <a:prstGeom prst="rect">
            <a:avLst/>
          </a:prstGeom>
        </p:spPr>
        <p:txBody>
          <a:bodyPr wrap="none">
            <a:spAutoFit/>
          </a:bodyPr>
          <a:lstStyle/>
          <a:p>
            <a:pPr algn="ctr"/>
            <a:r>
              <a:rPr lang="pt-BR" sz="2200" dirty="0">
                <a:solidFill>
                  <a:srgbClr val="FFFF00"/>
                </a:solidFill>
              </a:rPr>
              <a:t>PRESTAÇÃO DE CONTAS</a:t>
            </a:r>
          </a:p>
          <a:p>
            <a:pPr algn="ctr"/>
            <a:r>
              <a:rPr lang="pt-BR" sz="2300" dirty="0">
                <a:solidFill>
                  <a:srgbClr val="FFFF00"/>
                </a:solidFill>
              </a:rPr>
              <a:t>Da Obrigação de Prestar Contas </a:t>
            </a:r>
          </a:p>
        </p:txBody>
      </p:sp>
    </p:spTree>
    <p:extLst>
      <p:ext uri="{BB962C8B-B14F-4D97-AF65-F5344CB8AC3E}">
        <p14:creationId xmlns:p14="http://schemas.microsoft.com/office/powerpoint/2010/main" val="123962816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474785" y="2384700"/>
            <a:ext cx="11157438" cy="3277820"/>
          </a:xfrm>
          <a:prstGeom prst="rect">
            <a:avLst/>
          </a:prstGeom>
        </p:spPr>
        <p:txBody>
          <a:bodyPr wrap="square">
            <a:spAutoFit/>
          </a:bodyPr>
          <a:lstStyle/>
          <a:p>
            <a:pPr marL="285750" indent="-285750" algn="just">
              <a:buFont typeface="Arial" panose="020B0604020202020204" pitchFamily="34" charset="0"/>
              <a:buChar char="•"/>
            </a:pPr>
            <a:r>
              <a:rPr lang="pt-BR" sz="2300" dirty="0">
                <a:latin typeface="Arial" panose="020B0604020202020204" pitchFamily="34" charset="0"/>
              </a:rPr>
              <a:t>A arrecadação de recursos e a realização de gastos eleitorais devem ser acompanhadas por </a:t>
            </a:r>
            <a:r>
              <a:rPr lang="pt-BR" sz="2300" u="sng" dirty="0">
                <a:latin typeface="Arial" panose="020B0604020202020204" pitchFamily="34" charset="0"/>
              </a:rPr>
              <a:t>profissional habilitado em contabilidade </a:t>
            </a:r>
            <a:r>
              <a:rPr lang="pt-BR" sz="2300" dirty="0">
                <a:latin typeface="Arial" panose="020B0604020202020204" pitchFamily="34" charset="0"/>
              </a:rPr>
              <a:t>desde o início da campanha, o qual realizará os registros contábeis pertinentes e auxiliará o candidato e o partido na elaboração da prestação de contas, observando as normas estabelecidas pelo Conselho Federal de Contabilidade e as regras estabelecidas na Legislação Eleitoral. </a:t>
            </a:r>
          </a:p>
          <a:p>
            <a:pPr marL="285750" indent="-285750" algn="just">
              <a:buFont typeface="Arial" panose="020B0604020202020204" pitchFamily="34" charset="0"/>
              <a:buChar char="•"/>
            </a:pPr>
            <a:endParaRPr lang="pt-BR" sz="2300" dirty="0">
              <a:latin typeface="Arial" panose="020B0604020202020204" pitchFamily="34" charset="0"/>
            </a:endParaRPr>
          </a:p>
          <a:p>
            <a:pPr marL="285750" indent="-285750" algn="just">
              <a:buFont typeface="Arial" panose="020B0604020202020204" pitchFamily="34" charset="0"/>
              <a:buChar char="•"/>
            </a:pPr>
            <a:r>
              <a:rPr lang="pt-BR" sz="2300" dirty="0">
                <a:latin typeface="Arial" panose="020B0604020202020204" pitchFamily="34" charset="0"/>
              </a:rPr>
              <a:t>É obrigatória a constituição de </a:t>
            </a:r>
            <a:r>
              <a:rPr lang="pt-BR" sz="2300" u="sng" dirty="0">
                <a:latin typeface="Arial" panose="020B0604020202020204" pitchFamily="34" charset="0"/>
              </a:rPr>
              <a:t>advogado</a:t>
            </a:r>
            <a:r>
              <a:rPr lang="pt-BR" sz="2300" dirty="0">
                <a:latin typeface="Arial" panose="020B0604020202020204" pitchFamily="34" charset="0"/>
              </a:rPr>
              <a:t> para a prestação de contas junto à Justiça Eleitoral, sob pena de ser julgada não prestada.</a:t>
            </a:r>
            <a:endParaRPr lang="pt-BR" sz="2300" dirty="0"/>
          </a:p>
        </p:txBody>
      </p:sp>
      <p:sp>
        <p:nvSpPr>
          <p:cNvPr id="4" name="Retângulo 3"/>
          <p:cNvSpPr/>
          <p:nvPr/>
        </p:nvSpPr>
        <p:spPr>
          <a:xfrm>
            <a:off x="4183768" y="881290"/>
            <a:ext cx="3650358" cy="800219"/>
          </a:xfrm>
          <a:prstGeom prst="rect">
            <a:avLst/>
          </a:prstGeom>
        </p:spPr>
        <p:txBody>
          <a:bodyPr wrap="none">
            <a:spAutoFit/>
          </a:bodyPr>
          <a:lstStyle/>
          <a:p>
            <a:pPr algn="ctr"/>
            <a:r>
              <a:rPr lang="pt-BR" sz="2300" dirty="0">
                <a:solidFill>
                  <a:srgbClr val="FFFF00"/>
                </a:solidFill>
              </a:rPr>
              <a:t>PRESTAÇÃO DE CONTAS</a:t>
            </a:r>
          </a:p>
          <a:p>
            <a:pPr algn="ctr"/>
            <a:r>
              <a:rPr lang="pt-BR" sz="2300" dirty="0">
                <a:solidFill>
                  <a:srgbClr val="FFFF00"/>
                </a:solidFill>
              </a:rPr>
              <a:t>Dos Profissionais </a:t>
            </a:r>
          </a:p>
        </p:txBody>
      </p:sp>
    </p:spTree>
    <p:extLst>
      <p:ext uri="{BB962C8B-B14F-4D97-AF65-F5344CB8AC3E}">
        <p14:creationId xmlns:p14="http://schemas.microsoft.com/office/powerpoint/2010/main" val="21307066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564199" y="2039416"/>
            <a:ext cx="11063601" cy="4324261"/>
          </a:xfrm>
          <a:prstGeom prst="rect">
            <a:avLst/>
          </a:prstGeom>
        </p:spPr>
        <p:txBody>
          <a:bodyPr wrap="square">
            <a:spAutoFit/>
          </a:bodyPr>
          <a:lstStyle/>
          <a:p>
            <a:pPr algn="just"/>
            <a:endParaRPr lang="pt-BR" sz="2200" b="1" i="1" dirty="0">
              <a:latin typeface="Arial" panose="020B0604020202020204" pitchFamily="34" charset="0"/>
              <a:sym typeface="Symbol" panose="05050102010706020507" pitchFamily="18" charset="2"/>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confecção de material impresso de qualquer natureza, observado o tamanho previsto na legislação; </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propaganda e publicidade direta ou indireta, por qualquer meio de divulgação;</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aluguel de locais para a promoção de atos de campanha eleitoral; </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despesas com transporte ou deslocamento de candidato e de pessoal a serviço das candidaturas; </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rPr>
              <a:t>correspondências e despesas postais</a:t>
            </a:r>
            <a:r>
              <a:rPr lang="pt-BR" b="1" i="1" dirty="0">
                <a:latin typeface="Verdana" panose="020B0604030504040204" pitchFamily="34" charset="0"/>
                <a:ea typeface="Verdana" panose="020B0604030504040204" pitchFamily="34" charset="0"/>
              </a:rPr>
              <a:t>;</a:t>
            </a:r>
          </a:p>
          <a:p>
            <a:pPr algn="just"/>
            <a:endParaRPr lang="pt-BR" sz="1300" dirty="0"/>
          </a:p>
        </p:txBody>
      </p:sp>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(art. 35</a:t>
            </a:r>
            <a:r>
              <a:rPr lang="pt-BR" sz="2400" b="1" dirty="0">
                <a:solidFill>
                  <a:srgbClr val="FFFF00"/>
                </a:solidFill>
              </a:rPr>
              <a:t>)</a:t>
            </a:r>
          </a:p>
        </p:txBody>
      </p:sp>
    </p:spTree>
    <p:extLst>
      <p:ext uri="{BB962C8B-B14F-4D97-AF65-F5344CB8AC3E}">
        <p14:creationId xmlns:p14="http://schemas.microsoft.com/office/powerpoint/2010/main" val="18544404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4" name="Retângulo 3"/>
          <p:cNvSpPr/>
          <p:nvPr/>
        </p:nvSpPr>
        <p:spPr>
          <a:xfrm>
            <a:off x="4108430" y="881290"/>
            <a:ext cx="3801041" cy="830997"/>
          </a:xfrm>
          <a:prstGeom prst="rect">
            <a:avLst/>
          </a:prstGeom>
        </p:spPr>
        <p:txBody>
          <a:bodyPr wrap="none">
            <a:spAutoFit/>
          </a:bodyPr>
          <a:lstStyle/>
          <a:p>
            <a:pPr algn="ctr"/>
            <a:r>
              <a:rPr lang="pt-BR" sz="2400" dirty="0">
                <a:solidFill>
                  <a:srgbClr val="FFFF00"/>
                </a:solidFill>
              </a:rPr>
              <a:t>PRESTAÇÃO DE CONTAS</a:t>
            </a:r>
          </a:p>
          <a:p>
            <a:pPr algn="ctr"/>
            <a:r>
              <a:rPr lang="pt-BR" sz="2400" dirty="0">
                <a:solidFill>
                  <a:srgbClr val="FFFF00"/>
                </a:solidFill>
              </a:rPr>
              <a:t>Dos Meios e Sistemas </a:t>
            </a:r>
          </a:p>
        </p:txBody>
      </p:sp>
      <p:sp>
        <p:nvSpPr>
          <p:cNvPr id="3" name="Retângulo 2"/>
          <p:cNvSpPr/>
          <p:nvPr/>
        </p:nvSpPr>
        <p:spPr>
          <a:xfrm>
            <a:off x="334109" y="1748152"/>
            <a:ext cx="11623430" cy="5124480"/>
          </a:xfrm>
          <a:prstGeom prst="rect">
            <a:avLst/>
          </a:prstGeom>
        </p:spPr>
        <p:txBody>
          <a:bodyPr wrap="square">
            <a:spAutoFit/>
          </a:bodyPr>
          <a:lstStyle/>
          <a:p>
            <a:pPr marL="285750" indent="-285750" algn="just">
              <a:buFontTx/>
              <a:buChar char="-"/>
            </a:pPr>
            <a:r>
              <a:rPr lang="pt-BR" sz="1900" dirty="0">
                <a:latin typeface="Arial" panose="020B0604020202020204" pitchFamily="34" charset="0"/>
                <a:cs typeface="Arial" panose="020B0604020202020204" pitchFamily="34" charset="0"/>
              </a:rPr>
              <a:t>A prestação de contas deve ser encaminhada por intermédio do Sistema de Prestação de Contas de Campanha Eleitoral (SPCE), que fará automaticamente a autuação e a integração no Processo Judicial Eletrônico (PJE). </a:t>
            </a:r>
            <a:endParaRPr lang="pt-BR" sz="1900" dirty="0">
              <a:highlight>
                <a:srgbClr val="FF0000"/>
              </a:highlight>
              <a:latin typeface="Arial" panose="020B0604020202020204" pitchFamily="34" charset="0"/>
              <a:cs typeface="Arial" panose="020B0604020202020204" pitchFamily="34" charset="0"/>
            </a:endParaRPr>
          </a:p>
          <a:p>
            <a:pPr algn="just"/>
            <a:endParaRPr lang="pt-BR" sz="1000" dirty="0">
              <a:latin typeface="Arial" panose="020B0604020202020204" pitchFamily="34" charset="0"/>
              <a:cs typeface="Arial" panose="020B0604020202020204" pitchFamily="34" charset="0"/>
            </a:endParaRPr>
          </a:p>
          <a:p>
            <a:pPr marL="285750" indent="-285750" algn="just">
              <a:buFontTx/>
              <a:buChar char="-"/>
            </a:pPr>
            <a:r>
              <a:rPr lang="pt-BR" sz="1900" dirty="0">
                <a:latin typeface="Arial" panose="020B0604020202020204" pitchFamily="34" charset="0"/>
                <a:cs typeface="Arial" panose="020B0604020202020204" pitchFamily="34" charset="0"/>
              </a:rPr>
              <a:t>A prestação de contas parcial de campanha deve ser encaminhada por meio do SPCE, pela internet, entre os dias 9 a 13 de setembro do ano eleitoral, dela constando o registro da movimentação financeira e/ou estimável em dinheiro ocorrida desde o início da campanha até o dia 8 de setembro. No dia 15 de setembro, o TSE a divulgará, na sua página na internet.</a:t>
            </a:r>
          </a:p>
          <a:p>
            <a:pPr algn="just"/>
            <a:endParaRPr lang="pt-BR" sz="1000" dirty="0">
              <a:latin typeface="Arial" panose="020B0604020202020204" pitchFamily="34" charset="0"/>
            </a:endParaRPr>
          </a:p>
          <a:p>
            <a:pPr marL="285750" indent="-285750" algn="just">
              <a:buFontTx/>
              <a:buChar char="-"/>
            </a:pPr>
            <a:r>
              <a:rPr lang="pt-BR" sz="1900" dirty="0">
                <a:latin typeface="Arial" panose="020B0604020202020204" pitchFamily="34" charset="0"/>
                <a:cs typeface="Arial" panose="020B0604020202020204" pitchFamily="34" charset="0"/>
              </a:rPr>
              <a:t>As prestações de contas parciais encaminhadas à Justiça Eleitoral serão autuadas automaticamente no Processo Judicial Eletrônico (PJe) quando do envio pelo SPCE e, uma vez recebido pelo prestador de contas, no SPCE, o número do processo judicial eletrônico autuado, o prestador de contas deve providenciar de imediato a juntada do instrumento de procuração do advogado, diretamente no PJE.</a:t>
            </a:r>
          </a:p>
          <a:p>
            <a:pPr algn="just"/>
            <a:endParaRPr lang="pt-BR" sz="1000" dirty="0">
              <a:latin typeface="Arial" panose="020B0604020202020204" pitchFamily="34" charset="0"/>
              <a:cs typeface="Arial" panose="020B0604020202020204" pitchFamily="34" charset="0"/>
            </a:endParaRPr>
          </a:p>
          <a:p>
            <a:pPr marL="285750" indent="-285750" algn="just">
              <a:buFontTx/>
              <a:buChar char="-"/>
            </a:pPr>
            <a:r>
              <a:rPr lang="pt-BR" sz="1900" dirty="0">
                <a:latin typeface="Arial" panose="020B0604020202020204" pitchFamily="34" charset="0"/>
                <a:cs typeface="Arial" panose="020B0604020202020204" pitchFamily="34" charset="0"/>
              </a:rPr>
              <a:t>As prestações de contas finais referentes ao primeiro turno de todos os candidatos e de partidos políticos em todas as esferas devem ser prestadas, via SPCE, com entrega da mídia eletrônica à Justiça Eleitoral, até o 30º dia posterior à realização das eleições de primeiro turno (03/11/2020) e até o 20º dia posterior à realização das eleições de segundo turno (14/11/2020).</a:t>
            </a:r>
          </a:p>
        </p:txBody>
      </p:sp>
    </p:spTree>
    <p:extLst>
      <p:ext uri="{BB962C8B-B14F-4D97-AF65-F5344CB8AC3E}">
        <p14:creationId xmlns:p14="http://schemas.microsoft.com/office/powerpoint/2010/main" val="226553315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3" name="Retângulo 2"/>
          <p:cNvSpPr/>
          <p:nvPr/>
        </p:nvSpPr>
        <p:spPr>
          <a:xfrm>
            <a:off x="3261249" y="881290"/>
            <a:ext cx="5495415" cy="830997"/>
          </a:xfrm>
          <a:prstGeom prst="rect">
            <a:avLst/>
          </a:prstGeom>
        </p:spPr>
        <p:txBody>
          <a:bodyPr wrap="none">
            <a:spAutoFit/>
          </a:bodyPr>
          <a:lstStyle/>
          <a:p>
            <a:pPr algn="ctr"/>
            <a:r>
              <a:rPr lang="pt-BR" sz="2400" dirty="0">
                <a:solidFill>
                  <a:srgbClr val="FFFF00"/>
                </a:solidFill>
              </a:rPr>
              <a:t>PRESTAÇÃO DE CONTAS</a:t>
            </a:r>
          </a:p>
          <a:p>
            <a:pPr algn="ctr"/>
            <a:r>
              <a:rPr lang="pt-BR" sz="2400" dirty="0">
                <a:solidFill>
                  <a:srgbClr val="FFFF00"/>
                </a:solidFill>
              </a:rPr>
              <a:t>Forma de Entrega e Apresentação </a:t>
            </a:r>
          </a:p>
        </p:txBody>
      </p:sp>
      <p:sp>
        <p:nvSpPr>
          <p:cNvPr id="2" name="Retângulo 1"/>
          <p:cNvSpPr/>
          <p:nvPr/>
        </p:nvSpPr>
        <p:spPr>
          <a:xfrm>
            <a:off x="442918" y="1836066"/>
            <a:ext cx="11265183" cy="4708981"/>
          </a:xfrm>
          <a:prstGeom prst="rect">
            <a:avLst/>
          </a:prstGeom>
        </p:spPr>
        <p:txBody>
          <a:bodyPr wrap="square">
            <a:spAutoFit/>
          </a:bodyPr>
          <a:lstStyle/>
          <a:p>
            <a:pPr marL="285750" indent="-285750" algn="just">
              <a:buClr>
                <a:srgbClr val="FFFF00"/>
              </a:buClr>
              <a:buFont typeface="Wingdings" panose="05000000000000000000" pitchFamily="2" charset="2"/>
              <a:buChar char="Ø"/>
            </a:pPr>
            <a:r>
              <a:rPr lang="pt-BR" sz="2000" dirty="0">
                <a:latin typeface="Arial" panose="020B0604020202020204" pitchFamily="34" charset="0"/>
              </a:rPr>
              <a:t>Todos os documentos utilizados durante o financiamento da campanha, tais como, documentos fiscais, recibos, contratos, comprovantes de depósitos e transferências, extratos bancários, cópias de cheques, instrumento de mandado (procuração), recibos eleitorais, </a:t>
            </a:r>
            <a:r>
              <a:rPr lang="pt-BR" sz="2000" dirty="0" err="1">
                <a:latin typeface="Arial" panose="020B0604020202020204" pitchFamily="34" charset="0"/>
              </a:rPr>
              <a:t>etc</a:t>
            </a:r>
            <a:r>
              <a:rPr lang="pt-BR" sz="2000" dirty="0">
                <a:latin typeface="Arial" panose="020B0604020202020204" pitchFamily="34" charset="0"/>
              </a:rPr>
              <a:t>, devem ser digitalizados e inseridos no SPCE, bem como apresentados exclusivamente em mídia eletrônica, também gerada pelo SPCE, observando os seguintes parâmetros, sob pena de reapresentação: </a:t>
            </a:r>
          </a:p>
          <a:p>
            <a:pPr algn="just">
              <a:buClr>
                <a:schemeClr val="accent6">
                  <a:lumMod val="60000"/>
                  <a:lumOff val="40000"/>
                </a:schemeClr>
              </a:buClr>
            </a:pPr>
            <a:endParaRPr lang="pt-BR" sz="1000" dirty="0">
              <a:latin typeface="Arial" panose="020B0604020202020204" pitchFamily="34" charset="0"/>
            </a:endParaRPr>
          </a:p>
          <a:p>
            <a:pPr algn="just">
              <a:buClr>
                <a:schemeClr val="accent6">
                  <a:lumMod val="60000"/>
                  <a:lumOff val="40000"/>
                </a:schemeClr>
              </a:buClr>
            </a:pPr>
            <a:r>
              <a:rPr lang="pt-BR" dirty="0">
                <a:latin typeface="Arial" panose="020B0604020202020204" pitchFamily="34" charset="0"/>
              </a:rPr>
              <a:t>	I - formato PDF com reconhecimento ótico de caracteres (OCR), que torna os dados pesquisáveis; </a:t>
            </a:r>
          </a:p>
          <a:p>
            <a:pPr algn="just">
              <a:buClr>
                <a:schemeClr val="accent6">
                  <a:lumMod val="60000"/>
                  <a:lumOff val="40000"/>
                </a:schemeClr>
              </a:buClr>
            </a:pPr>
            <a:r>
              <a:rPr lang="pt-BR" dirty="0">
                <a:latin typeface="Arial" panose="020B0604020202020204" pitchFamily="34" charset="0"/>
              </a:rPr>
              <a:t>	II - arquivos com tamanho não superior a 10 megabytes, organizados em pastas nominadas de forma a identificar os documentos.</a:t>
            </a:r>
          </a:p>
          <a:p>
            <a:pPr algn="just">
              <a:buClr>
                <a:schemeClr val="accent6">
                  <a:lumMod val="60000"/>
                  <a:lumOff val="40000"/>
                </a:schemeClr>
              </a:buClr>
            </a:pPr>
            <a:endParaRPr lang="pt-BR" sz="1400" dirty="0">
              <a:latin typeface="Arial" panose="020B0604020202020204" pitchFamily="34" charset="0"/>
            </a:endParaRPr>
          </a:p>
          <a:p>
            <a:pPr marL="285750" indent="-285750" algn="just">
              <a:buClr>
                <a:srgbClr val="FFFF00"/>
              </a:buClr>
              <a:buFont typeface="Wingdings" panose="05000000000000000000" pitchFamily="2" charset="2"/>
              <a:buChar char="Ø"/>
            </a:pPr>
            <a:r>
              <a:rPr lang="pt-BR" dirty="0">
                <a:latin typeface="Arial" panose="020B0604020202020204" pitchFamily="34" charset="0"/>
                <a:cs typeface="Arial" panose="020B0604020202020204" pitchFamily="34" charset="0"/>
              </a:rPr>
              <a:t>O recibo de </a:t>
            </a:r>
            <a:r>
              <a:rPr lang="pt-BR" b="1" u="sng" dirty="0">
                <a:latin typeface="Arial" panose="020B0604020202020204" pitchFamily="34" charset="0"/>
                <a:cs typeface="Arial" panose="020B0604020202020204" pitchFamily="34" charset="0"/>
              </a:rPr>
              <a:t>entrega da prestação de contas </a:t>
            </a:r>
            <a:r>
              <a:rPr lang="pt-BR" dirty="0">
                <a:latin typeface="Arial" panose="020B0604020202020204" pitchFamily="34" charset="0"/>
                <a:cs typeface="Arial" panose="020B0604020202020204" pitchFamily="34" charset="0"/>
              </a:rPr>
              <a:t>somente será emitido após o </a:t>
            </a:r>
            <a:r>
              <a:rPr lang="pt-BR" b="1" u="sng" dirty="0">
                <a:latin typeface="Arial" panose="020B0604020202020204" pitchFamily="34" charset="0"/>
                <a:cs typeface="Arial" panose="020B0604020202020204" pitchFamily="34" charset="0"/>
              </a:rPr>
              <a:t>recebimento da mídia eletrônica </a:t>
            </a:r>
            <a:r>
              <a:rPr lang="pt-BR" dirty="0">
                <a:latin typeface="Arial" panose="020B0604020202020204" pitchFamily="34" charset="0"/>
                <a:cs typeface="Arial" panose="020B0604020202020204" pitchFamily="34" charset="0"/>
              </a:rPr>
              <a:t>com os respectivos documentos. </a:t>
            </a:r>
            <a:endParaRPr lang="pt-BR" dirty="0">
              <a:highlight>
                <a:srgbClr val="FF0000"/>
              </a:highlight>
              <a:latin typeface="Arial" panose="020B0604020202020204" pitchFamily="34" charset="0"/>
              <a:cs typeface="Arial" panose="020B0604020202020204" pitchFamily="34" charset="0"/>
            </a:endParaRPr>
          </a:p>
          <a:p>
            <a:pPr algn="just">
              <a:buClr>
                <a:schemeClr val="accent6">
                  <a:lumMod val="60000"/>
                  <a:lumOff val="40000"/>
                </a:schemeClr>
              </a:buClr>
            </a:pPr>
            <a:endParaRPr lang="pt-BR" sz="1200" dirty="0"/>
          </a:p>
          <a:p>
            <a:pPr marL="285750" indent="-285750" algn="just">
              <a:buClr>
                <a:srgbClr val="FFFF00"/>
              </a:buClr>
              <a:buFont typeface="Wingdings" panose="05000000000000000000" pitchFamily="2" charset="2"/>
              <a:buChar char="Ø"/>
            </a:pPr>
            <a:r>
              <a:rPr lang="pt-BR" dirty="0"/>
              <a:t> </a:t>
            </a:r>
            <a:r>
              <a:rPr lang="pt-BR" dirty="0">
                <a:latin typeface="Arial" panose="020B0604020202020204" pitchFamily="34" charset="0"/>
                <a:cs typeface="Arial" panose="020B0604020202020204" pitchFamily="34" charset="0"/>
              </a:rPr>
              <a:t>Na hipótese de entrega de mídias geradas com erro, o sistema emitirá aviso com a informação de impossibilidade técnica de sua recepção. Nesta hipótese, é necessária a sua reapresentação, sob pena de as contas serem julgadas não prestadas. </a:t>
            </a:r>
          </a:p>
        </p:txBody>
      </p:sp>
    </p:spTree>
    <p:extLst>
      <p:ext uri="{BB962C8B-B14F-4D97-AF65-F5344CB8AC3E}">
        <p14:creationId xmlns:p14="http://schemas.microsoft.com/office/powerpoint/2010/main" val="25179610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3" name="Retângulo 2"/>
          <p:cNvSpPr/>
          <p:nvPr/>
        </p:nvSpPr>
        <p:spPr>
          <a:xfrm>
            <a:off x="3769398" y="881290"/>
            <a:ext cx="4479111" cy="830997"/>
          </a:xfrm>
          <a:prstGeom prst="rect">
            <a:avLst/>
          </a:prstGeom>
        </p:spPr>
        <p:txBody>
          <a:bodyPr wrap="none">
            <a:spAutoFit/>
          </a:bodyPr>
          <a:lstStyle/>
          <a:p>
            <a:pPr algn="ctr"/>
            <a:r>
              <a:rPr lang="pt-BR" sz="2400" dirty="0">
                <a:solidFill>
                  <a:srgbClr val="FFFF00"/>
                </a:solidFill>
              </a:rPr>
              <a:t>PRESTAÇÃO DE CONTAS</a:t>
            </a:r>
          </a:p>
          <a:p>
            <a:pPr algn="ctr"/>
            <a:r>
              <a:rPr lang="pt-BR" sz="2400" dirty="0">
                <a:solidFill>
                  <a:srgbClr val="FFFF00"/>
                </a:solidFill>
              </a:rPr>
              <a:t>Contas Finais Não Prestadas </a:t>
            </a:r>
          </a:p>
        </p:txBody>
      </p:sp>
      <p:sp>
        <p:nvSpPr>
          <p:cNvPr id="2" name="Retângulo 1"/>
          <p:cNvSpPr/>
          <p:nvPr/>
        </p:nvSpPr>
        <p:spPr>
          <a:xfrm>
            <a:off x="835269" y="2269205"/>
            <a:ext cx="10528229" cy="2923877"/>
          </a:xfrm>
          <a:prstGeom prst="rect">
            <a:avLst/>
          </a:prstGeom>
        </p:spPr>
        <p:txBody>
          <a:bodyPr wrap="square">
            <a:spAutoFit/>
          </a:bodyPr>
          <a:lstStyle/>
          <a:p>
            <a:pPr algn="just"/>
            <a:r>
              <a:rPr lang="pt-BR" sz="2300" dirty="0">
                <a:latin typeface="Arial" panose="020B0604020202020204" pitchFamily="34" charset="0"/>
                <a:cs typeface="Arial" panose="020B0604020202020204" pitchFamily="34" charset="0"/>
              </a:rPr>
              <a:t>O candidato com prestação de contas parcial já autuada será </a:t>
            </a:r>
            <a:r>
              <a:rPr lang="pt-BR" sz="2300" u="sng" dirty="0">
                <a:latin typeface="Arial" panose="020B0604020202020204" pitchFamily="34" charset="0"/>
                <a:cs typeface="Arial" panose="020B0604020202020204" pitchFamily="34" charset="0"/>
              </a:rPr>
              <a:t>intimado</a:t>
            </a:r>
            <a:r>
              <a:rPr lang="pt-BR" sz="2300" dirty="0">
                <a:latin typeface="Arial" panose="020B0604020202020204" pitchFamily="34" charset="0"/>
                <a:cs typeface="Arial" panose="020B0604020202020204" pitchFamily="34" charset="0"/>
              </a:rPr>
              <a:t> pelo mural eletrônico, até a diplomação dos eleitos e, após, pelo Diário da Justiça Eleitoral Eletrônico, para, no prazo de 3 (três) dias, prestar as contas finais; o omisso será </a:t>
            </a:r>
            <a:r>
              <a:rPr lang="pt-BR" sz="2300" u="sng" dirty="0">
                <a:latin typeface="Arial" panose="020B0604020202020204" pitchFamily="34" charset="0"/>
                <a:cs typeface="Arial" panose="020B0604020202020204" pitchFamily="34" charset="0"/>
              </a:rPr>
              <a:t>citado</a:t>
            </a:r>
            <a:r>
              <a:rPr lang="pt-BR" sz="2300" dirty="0">
                <a:latin typeface="Arial" panose="020B0604020202020204" pitchFamily="34" charset="0"/>
                <a:cs typeface="Arial" panose="020B0604020202020204" pitchFamily="34" charset="0"/>
              </a:rPr>
              <a:t> também para prestar as contas no prazo de 3 (três) dias.</a:t>
            </a:r>
          </a:p>
          <a:p>
            <a:pPr algn="just"/>
            <a:endParaRPr lang="pt-BR" sz="2300" dirty="0">
              <a:latin typeface="Arial" panose="020B0604020202020204" pitchFamily="34" charset="0"/>
              <a:cs typeface="Arial" panose="020B0604020202020204" pitchFamily="34" charset="0"/>
            </a:endParaRPr>
          </a:p>
          <a:p>
            <a:pPr algn="just"/>
            <a:r>
              <a:rPr lang="pt-BR" sz="2300" dirty="0">
                <a:latin typeface="Arial" panose="020B0604020202020204" pitchFamily="34" charset="0"/>
                <a:cs typeface="Arial" panose="020B0604020202020204" pitchFamily="34" charset="0"/>
              </a:rPr>
              <a:t>Permanecendo a omissão, as contas serão julgadas como não prestadas (Lei n°9.504/1997, art. 30, IV). </a:t>
            </a:r>
          </a:p>
          <a:p>
            <a:pPr algn="just"/>
            <a:endParaRPr lang="pt-BR" sz="2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45465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967154" y="2283013"/>
            <a:ext cx="9961684" cy="4893647"/>
          </a:xfrm>
          <a:prstGeom prst="rect">
            <a:avLst/>
          </a:prstGeom>
        </p:spPr>
        <p:txBody>
          <a:bodyPr wrap="square">
            <a:spAutoFit/>
          </a:bodyPr>
          <a:lstStyle/>
          <a:p>
            <a:pPr marL="285750" indent="-285750" algn="just">
              <a:buClr>
                <a:schemeClr val="accent6">
                  <a:lumMod val="60000"/>
                  <a:lumOff val="40000"/>
                </a:schemeClr>
              </a:buClr>
              <a:buFont typeface="Wingdings" panose="05000000000000000000" pitchFamily="2" charset="2"/>
              <a:buChar char="Ø"/>
            </a:pPr>
            <a:r>
              <a:rPr lang="pt-BR" sz="2600" dirty="0">
                <a:latin typeface="Arial" panose="020B0604020202020204" pitchFamily="34" charset="0"/>
              </a:rPr>
              <a:t>Os documentos digitalizados e entregues exclusivamente em mídia eletrônica serão </a:t>
            </a:r>
            <a:r>
              <a:rPr lang="pt-BR" sz="2600" u="sng" dirty="0">
                <a:latin typeface="Arial" panose="020B0604020202020204" pitchFamily="34" charset="0"/>
              </a:rPr>
              <a:t>incluídos automaticamente no Processo Judicial Eletrônico (PJe)</a:t>
            </a:r>
            <a:r>
              <a:rPr lang="pt-BR" sz="2600" dirty="0">
                <a:latin typeface="Arial" panose="020B0604020202020204" pitchFamily="34" charset="0"/>
              </a:rPr>
              <a:t>, após o que os autos digitais serão encaminhados à unidade ou ao responsável por sua análise técnica, para que seja desde logo iniciada.</a:t>
            </a:r>
          </a:p>
          <a:p>
            <a:pPr marL="285750" indent="-285750" algn="just">
              <a:buClr>
                <a:schemeClr val="accent6">
                  <a:lumMod val="60000"/>
                  <a:lumOff val="40000"/>
                </a:schemeClr>
              </a:buClr>
              <a:buFont typeface="Wingdings" panose="05000000000000000000" pitchFamily="2" charset="2"/>
              <a:buChar char="Ø"/>
            </a:pPr>
            <a:endParaRPr lang="pt-BR" sz="2600" dirty="0">
              <a:latin typeface="Arial" panose="020B0604020202020204" pitchFamily="34" charset="0"/>
            </a:endParaRPr>
          </a:p>
          <a:p>
            <a:pPr marL="285750" indent="-285750" algn="just">
              <a:buClr>
                <a:schemeClr val="accent6">
                  <a:lumMod val="60000"/>
                  <a:lumOff val="40000"/>
                </a:schemeClr>
              </a:buClr>
              <a:buFont typeface="Wingdings" panose="05000000000000000000" pitchFamily="2" charset="2"/>
              <a:buChar char="Ø"/>
            </a:pPr>
            <a:r>
              <a:rPr lang="pt-BR" sz="2600" dirty="0">
                <a:highlight>
                  <a:srgbClr val="FF0000"/>
                </a:highlight>
                <a:latin typeface="Arial" panose="020B0604020202020204" pitchFamily="34" charset="0"/>
              </a:rPr>
              <a:t>LEMBRETE: a entrega da prestação de contas se faz em 2 etapas. 1) envio da prestação de contas pela internet, e 2, entrega da mídia eletrônica à JE. Se não cumprir a  segunda etapa, considera-se não prestada.</a:t>
            </a:r>
            <a:endParaRPr lang="pt-BR" sz="2600" dirty="0">
              <a:latin typeface="Arial" panose="020B0604020202020204" pitchFamily="34" charset="0"/>
            </a:endParaRPr>
          </a:p>
          <a:p>
            <a:pPr marL="285750" indent="-285750" algn="just">
              <a:buClr>
                <a:schemeClr val="accent6">
                  <a:lumMod val="60000"/>
                  <a:lumOff val="40000"/>
                </a:schemeClr>
              </a:buClr>
              <a:buFont typeface="Wingdings" panose="05000000000000000000" pitchFamily="2" charset="2"/>
              <a:buChar char="Ø"/>
            </a:pPr>
            <a:endParaRPr lang="pt-BR" sz="2600" dirty="0">
              <a:latin typeface="Arial" panose="020B0604020202020204" pitchFamily="34" charset="0"/>
            </a:endParaRPr>
          </a:p>
          <a:p>
            <a:pPr algn="just">
              <a:buClr>
                <a:schemeClr val="accent6">
                  <a:lumMod val="60000"/>
                  <a:lumOff val="40000"/>
                </a:schemeClr>
              </a:buClr>
            </a:pPr>
            <a:endParaRPr lang="pt-BR" sz="2600" dirty="0">
              <a:latin typeface="Arial" panose="020B0604020202020204" pitchFamily="34" charset="0"/>
            </a:endParaRPr>
          </a:p>
        </p:txBody>
      </p:sp>
      <p:sp>
        <p:nvSpPr>
          <p:cNvPr id="4" name="Retângulo 3"/>
          <p:cNvSpPr/>
          <p:nvPr/>
        </p:nvSpPr>
        <p:spPr>
          <a:xfrm>
            <a:off x="3579447" y="881290"/>
            <a:ext cx="4859022" cy="830997"/>
          </a:xfrm>
          <a:prstGeom prst="rect">
            <a:avLst/>
          </a:prstGeom>
        </p:spPr>
        <p:txBody>
          <a:bodyPr wrap="none">
            <a:spAutoFit/>
          </a:bodyPr>
          <a:lstStyle/>
          <a:p>
            <a:pPr algn="ctr"/>
            <a:r>
              <a:rPr lang="pt-BR" sz="2400" dirty="0">
                <a:solidFill>
                  <a:srgbClr val="FFFF00"/>
                </a:solidFill>
              </a:rPr>
              <a:t>PRESTAÇÃO DE CONTAS</a:t>
            </a:r>
          </a:p>
          <a:p>
            <a:pPr algn="ctr"/>
            <a:r>
              <a:rPr lang="pt-BR" sz="2400" dirty="0">
                <a:solidFill>
                  <a:srgbClr val="FFFF00"/>
                </a:solidFill>
              </a:rPr>
              <a:t>Processamento Eletrônico - PJe</a:t>
            </a:r>
          </a:p>
        </p:txBody>
      </p:sp>
    </p:spTree>
    <p:extLst>
      <p:ext uri="{BB962C8B-B14F-4D97-AF65-F5344CB8AC3E}">
        <p14:creationId xmlns:p14="http://schemas.microsoft.com/office/powerpoint/2010/main" val="170915458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3" name="Retângulo 2"/>
          <p:cNvSpPr/>
          <p:nvPr/>
        </p:nvSpPr>
        <p:spPr>
          <a:xfrm>
            <a:off x="4108438" y="881290"/>
            <a:ext cx="3801041" cy="830997"/>
          </a:xfrm>
          <a:prstGeom prst="rect">
            <a:avLst/>
          </a:prstGeom>
        </p:spPr>
        <p:txBody>
          <a:bodyPr wrap="none">
            <a:spAutoFit/>
          </a:bodyPr>
          <a:lstStyle/>
          <a:p>
            <a:pPr algn="ctr"/>
            <a:r>
              <a:rPr lang="pt-BR" sz="2400" dirty="0">
                <a:solidFill>
                  <a:srgbClr val="FFFF00"/>
                </a:solidFill>
              </a:rPr>
              <a:t>PRESTAÇÃO DE CONTAS</a:t>
            </a:r>
          </a:p>
          <a:p>
            <a:pPr algn="ctr"/>
            <a:r>
              <a:rPr lang="pt-BR" sz="2400" dirty="0">
                <a:solidFill>
                  <a:srgbClr val="FFFF00"/>
                </a:solidFill>
              </a:rPr>
              <a:t>Parecer e Julgamento</a:t>
            </a:r>
          </a:p>
        </p:txBody>
      </p:sp>
      <p:sp>
        <p:nvSpPr>
          <p:cNvPr id="2" name="Retângulo 1"/>
          <p:cNvSpPr/>
          <p:nvPr/>
        </p:nvSpPr>
        <p:spPr>
          <a:xfrm>
            <a:off x="551652" y="2045413"/>
            <a:ext cx="10914611" cy="4447371"/>
          </a:xfrm>
          <a:prstGeom prst="rect">
            <a:avLst/>
          </a:prstGeom>
        </p:spPr>
        <p:txBody>
          <a:bodyPr wrap="square">
            <a:spAutoFit/>
          </a:bodyPr>
          <a:lstStyle/>
          <a:p>
            <a:pPr marL="285750" indent="-285750" algn="just">
              <a:buFont typeface="Wingdings" panose="05000000000000000000" pitchFamily="2" charset="2"/>
              <a:buChar char="q"/>
            </a:pPr>
            <a:r>
              <a:rPr lang="pt-BR" sz="2100" dirty="0">
                <a:latin typeface="Arial" panose="020B0604020202020204" pitchFamily="34" charset="0"/>
              </a:rPr>
              <a:t>Apresentado o parecer do órgão técnico ou da zona eleitoral e, posteriormente, do Ministério Público, a Justiça Eleitoral verificará a regularidade das contas, decidindo: </a:t>
            </a:r>
          </a:p>
          <a:p>
            <a:pPr algn="just"/>
            <a:endParaRPr lang="pt-BR" sz="1200" dirty="0">
              <a:latin typeface="Arial" panose="020B0604020202020204" pitchFamily="34" charset="0"/>
            </a:endParaRPr>
          </a:p>
          <a:p>
            <a:pPr algn="just"/>
            <a:r>
              <a:rPr lang="pt-BR" sz="2100" dirty="0">
                <a:latin typeface="Arial" panose="020B0604020202020204" pitchFamily="34" charset="0"/>
              </a:rPr>
              <a:t>I - pela aprovação, quando estiverem regulares; </a:t>
            </a:r>
          </a:p>
          <a:p>
            <a:pPr algn="just"/>
            <a:endParaRPr lang="pt-BR" sz="900" dirty="0">
              <a:latin typeface="Arial" panose="020B0604020202020204" pitchFamily="34" charset="0"/>
            </a:endParaRPr>
          </a:p>
          <a:p>
            <a:pPr algn="just"/>
            <a:r>
              <a:rPr lang="pt-BR" sz="2100" dirty="0">
                <a:latin typeface="Arial" panose="020B0604020202020204" pitchFamily="34" charset="0"/>
              </a:rPr>
              <a:t>II - pela aprovação com ressalvas, quando verificadas falhas que não lhes comprometam a regularidade; </a:t>
            </a:r>
          </a:p>
          <a:p>
            <a:pPr algn="just"/>
            <a:endParaRPr lang="pt-BR" sz="900" dirty="0">
              <a:latin typeface="Arial" panose="020B0604020202020204" pitchFamily="34" charset="0"/>
            </a:endParaRPr>
          </a:p>
          <a:p>
            <a:pPr algn="just"/>
            <a:r>
              <a:rPr lang="pt-BR" sz="2100" dirty="0">
                <a:latin typeface="Arial" panose="020B0604020202020204" pitchFamily="34" charset="0"/>
              </a:rPr>
              <a:t>III - pela desaprovação, quando constatadas falhas que comprometam sua regularidade; e </a:t>
            </a:r>
          </a:p>
          <a:p>
            <a:pPr algn="just"/>
            <a:endParaRPr lang="pt-BR" sz="900" dirty="0">
              <a:latin typeface="Arial" panose="020B0604020202020204" pitchFamily="34" charset="0"/>
            </a:endParaRPr>
          </a:p>
          <a:p>
            <a:pPr algn="just"/>
            <a:r>
              <a:rPr lang="pt-BR" sz="2100" dirty="0">
                <a:latin typeface="Arial" panose="020B0604020202020204" pitchFamily="34" charset="0"/>
              </a:rPr>
              <a:t>IV - pela não prestação, quando: </a:t>
            </a:r>
          </a:p>
          <a:p>
            <a:pPr algn="just"/>
            <a:endParaRPr lang="pt-BR" sz="500" dirty="0">
              <a:latin typeface="Arial" panose="020B0604020202020204" pitchFamily="34" charset="0"/>
            </a:endParaRPr>
          </a:p>
          <a:p>
            <a:pPr marL="342900" indent="-342900" algn="just">
              <a:buAutoNum type="alphaLcParenR"/>
            </a:pPr>
            <a:r>
              <a:rPr lang="pt-BR" i="1" dirty="0">
                <a:latin typeface="Arial" panose="020B0604020202020204" pitchFamily="34" charset="0"/>
              </a:rPr>
              <a:t>- depois de citados, o candidato ou o órgão partidário e os responsáveis permanecerem omissos ou as suas justificativas não forem aceitas; </a:t>
            </a:r>
          </a:p>
          <a:p>
            <a:pPr algn="just"/>
            <a:r>
              <a:rPr lang="pt-BR" i="1" dirty="0">
                <a:latin typeface="Arial" panose="020B0604020202020204" pitchFamily="34" charset="0"/>
              </a:rPr>
              <a:t>b) - não forem apresentados os documentos e as informações de que trata o art. 53 da Resolução; </a:t>
            </a:r>
          </a:p>
          <a:p>
            <a:pPr algn="just"/>
            <a:r>
              <a:rPr lang="pt-BR" i="1" dirty="0">
                <a:latin typeface="Arial" panose="020B0604020202020204" pitchFamily="34" charset="0"/>
              </a:rPr>
              <a:t>c) - o responsável deixar de atender às diligências determinadas para suprir a ausência que impeça a análise da movimentação declarada na prestação de contas.</a:t>
            </a:r>
            <a:endParaRPr lang="pt-BR" b="0" i="1" dirty="0">
              <a:effectLst/>
              <a:latin typeface="Arial" panose="020B0604020202020204" pitchFamily="34" charset="0"/>
            </a:endParaRPr>
          </a:p>
        </p:txBody>
      </p:sp>
    </p:spTree>
    <p:extLst>
      <p:ext uri="{BB962C8B-B14F-4D97-AF65-F5344CB8AC3E}">
        <p14:creationId xmlns:p14="http://schemas.microsoft.com/office/powerpoint/2010/main" val="57980159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3" name="Retângulo 2"/>
          <p:cNvSpPr/>
          <p:nvPr/>
        </p:nvSpPr>
        <p:spPr>
          <a:xfrm>
            <a:off x="4108438" y="881290"/>
            <a:ext cx="3801041" cy="830997"/>
          </a:xfrm>
          <a:prstGeom prst="rect">
            <a:avLst/>
          </a:prstGeom>
        </p:spPr>
        <p:txBody>
          <a:bodyPr wrap="none">
            <a:spAutoFit/>
          </a:bodyPr>
          <a:lstStyle/>
          <a:p>
            <a:pPr algn="ctr"/>
            <a:r>
              <a:rPr lang="pt-BR" sz="2400" dirty="0">
                <a:solidFill>
                  <a:srgbClr val="FFFF00"/>
                </a:solidFill>
              </a:rPr>
              <a:t>PRESTAÇÃO DE CONTAS</a:t>
            </a:r>
          </a:p>
          <a:p>
            <a:pPr algn="ctr"/>
            <a:r>
              <a:rPr lang="pt-BR" sz="2400" dirty="0">
                <a:solidFill>
                  <a:srgbClr val="FFFF00"/>
                </a:solidFill>
              </a:rPr>
              <a:t>Sanções</a:t>
            </a:r>
          </a:p>
        </p:txBody>
      </p:sp>
      <p:sp>
        <p:nvSpPr>
          <p:cNvPr id="2" name="Retângulo 1"/>
          <p:cNvSpPr/>
          <p:nvPr/>
        </p:nvSpPr>
        <p:spPr>
          <a:xfrm>
            <a:off x="369302" y="1876384"/>
            <a:ext cx="11412415" cy="4555093"/>
          </a:xfrm>
          <a:prstGeom prst="rect">
            <a:avLst/>
          </a:prstGeom>
        </p:spPr>
        <p:txBody>
          <a:bodyPr wrap="square">
            <a:spAutoFit/>
          </a:bodyPr>
          <a:lstStyle/>
          <a:p>
            <a:pPr marL="285750" indent="-285750" algn="just">
              <a:buClr>
                <a:srgbClr val="FF0000"/>
              </a:buClr>
              <a:buFont typeface="Wingdings" panose="05000000000000000000" pitchFamily="2" charset="2"/>
              <a:buChar char="v"/>
            </a:pPr>
            <a:r>
              <a:rPr lang="pt-BR" sz="2100" dirty="0">
                <a:latin typeface="Arial" panose="020B0604020202020204" pitchFamily="34" charset="0"/>
              </a:rPr>
              <a:t>O partido que descumprir as normas referentes à arrecadação e à aplicação de recursos perderá o direito ao recebimento da quota do Fundo Partidário do ano seguinte, </a:t>
            </a:r>
            <a:r>
              <a:rPr lang="pt-BR" sz="2100" dirty="0">
                <a:latin typeface="Arial" panose="020B0604020202020204" pitchFamily="34" charset="0"/>
                <a:cs typeface="Arial" panose="020B0604020202020204" pitchFamily="34" charset="0"/>
              </a:rPr>
              <a:t>de forma proporcional e razoável, pelo período de 1 (um) a 12 (doze) meses, </a:t>
            </a:r>
            <a:r>
              <a:rPr lang="pt-BR" sz="2100" dirty="0">
                <a:latin typeface="Arial" panose="020B0604020202020204" pitchFamily="34" charset="0"/>
              </a:rPr>
              <a:t>sem prejuízo de responderem os candidatos beneficiados por abuso do poder econômico.</a:t>
            </a:r>
          </a:p>
          <a:p>
            <a:pPr algn="just">
              <a:buClr>
                <a:srgbClr val="FF0000"/>
              </a:buClr>
            </a:pPr>
            <a:endParaRPr lang="pt-BR" dirty="0">
              <a:latin typeface="Arial" panose="020B0604020202020204" pitchFamily="34" charset="0"/>
            </a:endParaRPr>
          </a:p>
          <a:p>
            <a:pPr marL="285750" indent="-285750" algn="just">
              <a:buClr>
                <a:srgbClr val="FF0000"/>
              </a:buClr>
              <a:buFont typeface="Wingdings" panose="05000000000000000000" pitchFamily="2" charset="2"/>
              <a:buChar char="v"/>
            </a:pPr>
            <a:r>
              <a:rPr lang="pt-BR" sz="2100" dirty="0">
                <a:latin typeface="Arial" panose="020B0604020202020204" pitchFamily="34" charset="0"/>
                <a:cs typeface="Arial" panose="020B0604020202020204" pitchFamily="34" charset="0"/>
              </a:rPr>
              <a:t>A decisão que julgar as contas eleitorais como não prestadas acarreta: </a:t>
            </a:r>
          </a:p>
          <a:p>
            <a:pPr algn="just">
              <a:buClr>
                <a:srgbClr val="FF0000"/>
              </a:buClr>
            </a:pPr>
            <a:endParaRPr lang="pt-BR" sz="1000" dirty="0">
              <a:latin typeface="Arial" panose="020B0604020202020204" pitchFamily="34" charset="0"/>
              <a:cs typeface="Arial" panose="020B0604020202020204" pitchFamily="34" charset="0"/>
            </a:endParaRPr>
          </a:p>
          <a:p>
            <a:pPr algn="just">
              <a:buClr>
                <a:srgbClr val="FF0000"/>
              </a:buClr>
            </a:pPr>
            <a:r>
              <a:rPr lang="pt-BR" dirty="0">
                <a:latin typeface="Arial" panose="020B0604020202020204" pitchFamily="34" charset="0"/>
                <a:cs typeface="Arial" panose="020B0604020202020204" pitchFamily="34" charset="0"/>
              </a:rPr>
              <a:t>	</a:t>
            </a:r>
            <a:r>
              <a:rPr lang="pt-BR" sz="2100" i="1" dirty="0">
                <a:latin typeface="Arial" panose="020B0604020202020204" pitchFamily="34" charset="0"/>
                <a:cs typeface="Arial" panose="020B0604020202020204" pitchFamily="34" charset="0"/>
              </a:rPr>
              <a:t>I - </a:t>
            </a:r>
            <a:r>
              <a:rPr lang="pt-BR" sz="2100" i="1" u="sng" dirty="0">
                <a:latin typeface="Arial" panose="020B0604020202020204" pitchFamily="34" charset="0"/>
                <a:cs typeface="Arial" panose="020B0604020202020204" pitchFamily="34" charset="0"/>
              </a:rPr>
              <a:t>ao candidato:</a:t>
            </a:r>
            <a:r>
              <a:rPr lang="pt-BR" sz="2100" i="1" dirty="0">
                <a:latin typeface="Arial" panose="020B0604020202020204" pitchFamily="34" charset="0"/>
                <a:cs typeface="Arial" panose="020B0604020202020204" pitchFamily="34" charset="0"/>
              </a:rPr>
              <a:t> o impedimento de obter a certidão de quitação eleitoral até o fim da legislatura, 	persistindo os efeitos da restrição após esse período até a efetiva apresentação das contas; </a:t>
            </a:r>
          </a:p>
          <a:p>
            <a:pPr algn="just">
              <a:buClr>
                <a:srgbClr val="FF0000"/>
              </a:buClr>
            </a:pPr>
            <a:endParaRPr lang="pt-BR" sz="1000" dirty="0">
              <a:latin typeface="Arial" panose="020B0604020202020204" pitchFamily="34" charset="0"/>
              <a:cs typeface="Arial" panose="020B0604020202020204" pitchFamily="34" charset="0"/>
            </a:endParaRPr>
          </a:p>
          <a:p>
            <a:pPr algn="just">
              <a:buClr>
                <a:srgbClr val="FF0000"/>
              </a:buClr>
            </a:pPr>
            <a:r>
              <a:rPr lang="pt-BR" dirty="0">
                <a:latin typeface="Arial" panose="020B0604020202020204" pitchFamily="34" charset="0"/>
                <a:cs typeface="Arial" panose="020B0604020202020204" pitchFamily="34" charset="0"/>
              </a:rPr>
              <a:t>	</a:t>
            </a:r>
            <a:r>
              <a:rPr lang="pt-BR" sz="2100" i="1" dirty="0">
                <a:latin typeface="Arial" panose="020B0604020202020204" pitchFamily="34" charset="0"/>
                <a:cs typeface="Arial" panose="020B0604020202020204" pitchFamily="34" charset="0"/>
              </a:rPr>
              <a:t>II - </a:t>
            </a:r>
            <a:r>
              <a:rPr lang="pt-BR" sz="2100" i="1" u="sng" dirty="0">
                <a:latin typeface="Arial" panose="020B0604020202020204" pitchFamily="34" charset="0"/>
                <a:cs typeface="Arial" panose="020B0604020202020204" pitchFamily="34" charset="0"/>
              </a:rPr>
              <a:t>ao partido político</a:t>
            </a:r>
            <a:r>
              <a:rPr lang="pt-BR" sz="2100" i="1" dirty="0">
                <a:latin typeface="Arial" panose="020B0604020202020204" pitchFamily="34" charset="0"/>
                <a:cs typeface="Arial" panose="020B0604020202020204" pitchFamily="34" charset="0"/>
              </a:rPr>
              <a:t>: a perda do direito ao recebimento da quota do Fundo Partidário, do Fundo 	Especial de Financiamento de Campanha, e a suspensão do registro ou anotação do órgão 	partidário, após decisão, com trânsito em julgado, precedida de processo regular que assegure ampla defesa (STF 	ADI n°6032, j. em 05.12.2019)</a:t>
            </a:r>
            <a:endParaRPr lang="pt-BR" sz="2100" b="0" i="1" dirty="0">
              <a:effectLst/>
              <a:latin typeface="Arial" panose="020B0604020202020204" pitchFamily="34" charset="0"/>
            </a:endParaRPr>
          </a:p>
        </p:txBody>
      </p:sp>
    </p:spTree>
    <p:extLst>
      <p:ext uri="{BB962C8B-B14F-4D97-AF65-F5344CB8AC3E}">
        <p14:creationId xmlns:p14="http://schemas.microsoft.com/office/powerpoint/2010/main" val="324430608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3" name="Retângulo 2"/>
          <p:cNvSpPr/>
          <p:nvPr/>
        </p:nvSpPr>
        <p:spPr>
          <a:xfrm>
            <a:off x="4108438" y="881290"/>
            <a:ext cx="3801041" cy="830997"/>
          </a:xfrm>
          <a:prstGeom prst="rect">
            <a:avLst/>
          </a:prstGeom>
        </p:spPr>
        <p:txBody>
          <a:bodyPr wrap="none">
            <a:spAutoFit/>
          </a:bodyPr>
          <a:lstStyle/>
          <a:p>
            <a:pPr algn="ctr"/>
            <a:r>
              <a:rPr lang="pt-BR" sz="2400" dirty="0">
                <a:solidFill>
                  <a:srgbClr val="FFFF00"/>
                </a:solidFill>
              </a:rPr>
              <a:t>PRESTAÇÃO DE CONTAS</a:t>
            </a:r>
          </a:p>
          <a:p>
            <a:pPr algn="ctr"/>
            <a:r>
              <a:rPr lang="pt-BR" sz="2400" dirty="0">
                <a:solidFill>
                  <a:srgbClr val="FFFF00"/>
                </a:solidFill>
              </a:rPr>
              <a:t>Sanções</a:t>
            </a:r>
          </a:p>
        </p:txBody>
      </p:sp>
      <p:sp>
        <p:nvSpPr>
          <p:cNvPr id="2" name="Retângulo 1"/>
          <p:cNvSpPr/>
          <p:nvPr/>
        </p:nvSpPr>
        <p:spPr>
          <a:xfrm>
            <a:off x="410336" y="1831192"/>
            <a:ext cx="11197243" cy="4816703"/>
          </a:xfrm>
          <a:prstGeom prst="rect">
            <a:avLst/>
          </a:prstGeom>
        </p:spPr>
        <p:txBody>
          <a:bodyPr wrap="square">
            <a:spAutoFit/>
          </a:bodyPr>
          <a:lstStyle/>
          <a:p>
            <a:pPr marL="285750" indent="-285750" algn="just">
              <a:buFont typeface="Courier New" panose="02070309020205020404" pitchFamily="49" charset="0"/>
              <a:buChar char="o"/>
            </a:pPr>
            <a:r>
              <a:rPr lang="pt-BR" sz="2000" dirty="0">
                <a:latin typeface="Arial" panose="020B0604020202020204" pitchFamily="34" charset="0"/>
                <a:cs typeface="Arial" panose="020B0604020202020204" pitchFamily="34" charset="0"/>
              </a:rPr>
              <a:t>A ausência do instrumento de mandato para constituição de advogado na prestação de contas, é causa para o julgamento de contas não prestadas.</a:t>
            </a:r>
          </a:p>
          <a:p>
            <a:pPr algn="just"/>
            <a:endParaRPr lang="pt-BR" sz="1000" dirty="0">
              <a:latin typeface="Arial" panose="020B0604020202020204" pitchFamily="34" charset="0"/>
            </a:endParaRPr>
          </a:p>
          <a:p>
            <a:pPr marL="285750" indent="-285750" algn="just">
              <a:buFont typeface="Courier New" panose="02070309020205020404" pitchFamily="49" charset="0"/>
              <a:buChar char="o"/>
            </a:pPr>
            <a:r>
              <a:rPr lang="pt-BR" sz="2000" dirty="0">
                <a:latin typeface="Arial" panose="020B0604020202020204" pitchFamily="34" charset="0"/>
              </a:rPr>
              <a:t>Inobservância do prazo para encaminhamento das prestações de contas impede a diplomação dos eleitos enquanto perdurar a omissão;</a:t>
            </a:r>
          </a:p>
          <a:p>
            <a:pPr algn="just"/>
            <a:endParaRPr lang="pt-BR" sz="1000" dirty="0">
              <a:latin typeface="Arial" panose="020B0604020202020204" pitchFamily="34" charset="0"/>
            </a:endParaRPr>
          </a:p>
          <a:p>
            <a:pPr marL="285750" indent="-285750" algn="just">
              <a:buFont typeface="Courier New" panose="02070309020205020404" pitchFamily="49" charset="0"/>
              <a:buChar char="o"/>
            </a:pPr>
            <a:r>
              <a:rPr lang="pt-BR" sz="2000" dirty="0">
                <a:latin typeface="Arial" panose="020B0604020202020204" pitchFamily="34" charset="0"/>
              </a:rPr>
              <a:t>Será feito o registro no cadastro eleitoral quanto à apresentação das contas, sua extemporaneidade ou inadimplência;</a:t>
            </a:r>
          </a:p>
          <a:p>
            <a:pPr algn="just"/>
            <a:endParaRPr lang="pt-BR" sz="1000" dirty="0">
              <a:latin typeface="Arial" panose="020B0604020202020204" pitchFamily="34" charset="0"/>
            </a:endParaRPr>
          </a:p>
          <a:p>
            <a:pPr marL="285750" indent="-285750" algn="just">
              <a:buFont typeface="Courier New" panose="02070309020205020404" pitchFamily="49" charset="0"/>
              <a:buChar char="o"/>
            </a:pPr>
            <a:r>
              <a:rPr lang="pt-BR" sz="2000" dirty="0">
                <a:latin typeface="Arial" panose="020B0604020202020204" pitchFamily="34" charset="0"/>
              </a:rPr>
              <a:t>Comprovados captação ou gastos ilícitos de recursos, para fins eleitorais, será negado diploma ao candidato, ou cassado, se já houver sido outorgado (Lei n° 9.504/1997, art. 30-A, § 20), em processo específico;</a:t>
            </a:r>
          </a:p>
          <a:p>
            <a:pPr algn="just"/>
            <a:endParaRPr lang="pt-BR" sz="1000" dirty="0">
              <a:latin typeface="Arial" panose="020B0604020202020204" pitchFamily="34" charset="0"/>
            </a:endParaRPr>
          </a:p>
          <a:p>
            <a:pPr marL="285750" indent="-285750" algn="just">
              <a:buFont typeface="Courier New" panose="02070309020205020404" pitchFamily="49" charset="0"/>
              <a:buChar char="o"/>
            </a:pPr>
            <a:r>
              <a:rPr lang="pt-BR" sz="2000" dirty="0">
                <a:latin typeface="Arial" panose="020B0604020202020204" pitchFamily="34" charset="0"/>
                <a:cs typeface="Arial" panose="020B0604020202020204" pitchFamily="34" charset="0"/>
              </a:rPr>
              <a:t>Na hipótese de infração às normas legais, a responsabilidade civil e a criminal são subjetivas e recaem somente sobre os dirigentes partidários responsáveis pelo partido à época dos fatos, e devem ser apurados em processos específicos a serem instaurados nos foros competentes.</a:t>
            </a:r>
          </a:p>
          <a:p>
            <a:pPr algn="just"/>
            <a:endParaRPr lang="pt-BR" sz="1000" dirty="0">
              <a:latin typeface="Arial" panose="020B0604020202020204" pitchFamily="34" charset="0"/>
              <a:cs typeface="Arial" panose="020B0604020202020204" pitchFamily="34" charset="0"/>
            </a:endParaRPr>
          </a:p>
          <a:p>
            <a:pPr marL="285750" indent="-285750" algn="just">
              <a:buFont typeface="Courier New" panose="02070309020205020404" pitchFamily="49" charset="0"/>
              <a:buChar char="o"/>
            </a:pPr>
            <a:r>
              <a:rPr lang="pt-BR" sz="2000" dirty="0">
                <a:latin typeface="Arial" panose="020B0604020202020204" pitchFamily="34" charset="0"/>
                <a:cs typeface="Arial" panose="020B0604020202020204" pitchFamily="34" charset="0"/>
              </a:rPr>
              <a:t>Outras...</a:t>
            </a:r>
            <a:endParaRPr lang="pt-BR" sz="2000" dirty="0"/>
          </a:p>
        </p:txBody>
      </p:sp>
    </p:spTree>
    <p:extLst>
      <p:ext uri="{BB962C8B-B14F-4D97-AF65-F5344CB8AC3E}">
        <p14:creationId xmlns:p14="http://schemas.microsoft.com/office/powerpoint/2010/main" val="6838184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715509" y="1676398"/>
            <a:ext cx="8637073" cy="701042"/>
          </a:xfrm>
        </p:spPr>
        <p:txBody>
          <a:bodyPr>
            <a:noAutofit/>
          </a:bodyPr>
          <a:lstStyle/>
          <a:p>
            <a:pPr algn="ctr">
              <a:spcBef>
                <a:spcPts val="1000"/>
              </a:spcBef>
              <a:buClr>
                <a:schemeClr val="bg2">
                  <a:lumMod val="40000"/>
                  <a:lumOff val="60000"/>
                </a:schemeClr>
              </a:buClr>
              <a:buSzPct val="80000"/>
            </a:pPr>
            <a:r>
              <a:rPr lang="pt-BR" sz="3400" b="1" i="1" dirty="0">
                <a:solidFill>
                  <a:srgbClr val="FFFF00"/>
                </a:solidFill>
              </a:rPr>
              <a:t>MUITO OBRIGADO!</a:t>
            </a:r>
          </a:p>
        </p:txBody>
      </p:sp>
      <p:sp>
        <p:nvSpPr>
          <p:cNvPr id="3" name="Subtítulo 2"/>
          <p:cNvSpPr>
            <a:spLocks noGrp="1"/>
          </p:cNvSpPr>
          <p:nvPr>
            <p:ph type="subTitle" idx="1"/>
          </p:nvPr>
        </p:nvSpPr>
        <p:spPr>
          <a:xfrm>
            <a:off x="1715509" y="2639504"/>
            <a:ext cx="9396740" cy="789495"/>
          </a:xfrm>
        </p:spPr>
        <p:txBody>
          <a:bodyPr>
            <a:noAutofit/>
          </a:bodyPr>
          <a:lstStyle/>
          <a:p>
            <a:pPr algn="ctr"/>
            <a:r>
              <a:rPr lang="pt-BR" sz="3400" b="1" i="1" cap="none" dirty="0">
                <a:solidFill>
                  <a:srgbClr val="FFFF00"/>
                </a:solidFill>
              </a:rPr>
              <a:t>____________________________________________</a:t>
            </a:r>
          </a:p>
          <a:p>
            <a:pPr algn="ctr"/>
            <a:endParaRPr lang="pt-BR" sz="3400" b="1" i="1" cap="none" dirty="0">
              <a:solidFill>
                <a:srgbClr val="FFFF00"/>
              </a:solidFill>
            </a:endParaRPr>
          </a:p>
        </p:txBody>
      </p:sp>
      <p:sp>
        <p:nvSpPr>
          <p:cNvPr id="4" name="Subtítulo 2"/>
          <p:cNvSpPr txBox="1">
            <a:spLocks/>
          </p:cNvSpPr>
          <p:nvPr/>
        </p:nvSpPr>
        <p:spPr>
          <a:xfrm>
            <a:off x="548021" y="3908581"/>
            <a:ext cx="10861963" cy="2546041"/>
          </a:xfrm>
          <a:prstGeom prst="rect">
            <a:avLst/>
          </a:prstGeom>
        </p:spPr>
        <p:txBody>
          <a:bodyPr vert="horz" lIns="91440" tIns="91440" rIns="91440" bIns="91440" rtlCol="0">
            <a:noAutofit/>
          </a:bodyPr>
          <a:lstStyle>
            <a:lvl1pPr marL="0" indent="0" algn="ctr" defTabSz="914400" rtl="0" eaLnBrk="1" latinLnBrk="0" hangingPunct="1">
              <a:lnSpc>
                <a:spcPct val="120000"/>
              </a:lnSpc>
              <a:spcBef>
                <a:spcPts val="1000"/>
              </a:spcBef>
              <a:buClr>
                <a:schemeClr val="accent1"/>
              </a:buClr>
              <a:buSzPct val="100000"/>
              <a:buFont typeface="Arial" panose="020B0604020202020204" pitchFamily="34" charset="0"/>
              <a:buNone/>
              <a:defRPr sz="1800" b="0" kern="1200" cap="all" baseline="0">
                <a:solidFill>
                  <a:schemeClr val="tx1"/>
                </a:solidFill>
                <a:effectLst/>
                <a:latin typeface="+mn-lt"/>
                <a:ea typeface="+mn-ea"/>
                <a:cs typeface="+mn-cs"/>
              </a:defRPr>
            </a:lvl1pPr>
            <a:lvl2pPr marL="457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cap="none" baseline="0">
                <a:solidFill>
                  <a:schemeClr val="tx1"/>
                </a:solidFill>
                <a:effectLst/>
                <a:latin typeface="+mn-lt"/>
                <a:ea typeface="+mn-ea"/>
                <a:cs typeface="+mn-cs"/>
              </a:defRPr>
            </a:lvl2pPr>
            <a:lvl3pPr marL="914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800" kern="1200">
                <a:solidFill>
                  <a:schemeClr val="tx1"/>
                </a:solidFill>
                <a:effectLst/>
                <a:latin typeface="+mn-lt"/>
                <a:ea typeface="+mn-ea"/>
                <a:cs typeface="+mn-cs"/>
              </a:defRPr>
            </a:lvl3pPr>
            <a:lvl4pPr marL="1371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cap="none" baseline="0">
                <a:solidFill>
                  <a:schemeClr val="tx1"/>
                </a:solidFill>
                <a:effectLst/>
                <a:latin typeface="+mn-lt"/>
                <a:ea typeface="+mn-ea"/>
                <a:cs typeface="+mn-cs"/>
              </a:defRPr>
            </a:lvl4pPr>
            <a:lvl5pPr marL="18288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5pPr>
            <a:lvl6pPr marL="22860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6pPr>
            <a:lvl7pPr marL="27432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a:solidFill>
                  <a:schemeClr val="tx1"/>
                </a:solidFill>
                <a:effectLst/>
                <a:latin typeface="+mn-lt"/>
                <a:ea typeface="+mn-ea"/>
                <a:cs typeface="+mn-cs"/>
              </a:defRPr>
            </a:lvl7pPr>
            <a:lvl8pPr marL="32004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8pPr>
            <a:lvl9pPr marL="3657600" indent="0" algn="ctr" defTabSz="914400" rtl="0" eaLnBrk="1" latinLnBrk="0" hangingPunct="1">
              <a:lnSpc>
                <a:spcPct val="120000"/>
              </a:lnSpc>
              <a:spcBef>
                <a:spcPts val="500"/>
              </a:spcBef>
              <a:buClr>
                <a:schemeClr val="accent1"/>
              </a:buClr>
              <a:buSzPct val="100000"/>
              <a:buFont typeface="Arial" panose="020B0604020202020204" pitchFamily="34" charset="0"/>
              <a:buNone/>
              <a:defRPr sz="1600" kern="1200" baseline="0">
                <a:solidFill>
                  <a:schemeClr val="tx1"/>
                </a:solidFill>
                <a:effectLst/>
                <a:latin typeface="+mn-lt"/>
                <a:ea typeface="+mn-ea"/>
                <a:cs typeface="+mn-cs"/>
              </a:defRPr>
            </a:lvl9pPr>
          </a:lstStyle>
          <a:p>
            <a:r>
              <a:rPr lang="pt-BR" sz="2200" b="1" dirty="0">
                <a:solidFill>
                  <a:srgbClr val="FFFF00"/>
                </a:solidFill>
              </a:rPr>
              <a:t>Domingos Rodrigues Zati</a:t>
            </a:r>
          </a:p>
          <a:p>
            <a:pPr marL="285750" indent="-285750">
              <a:buFontTx/>
              <a:buChar char="-"/>
            </a:pPr>
            <a:r>
              <a:rPr lang="pt-BR" sz="1700" cap="none" dirty="0">
                <a:solidFill>
                  <a:srgbClr val="FFFF00"/>
                </a:solidFill>
              </a:rPr>
              <a:t>E-mail: </a:t>
            </a:r>
            <a:r>
              <a:rPr lang="pt-BR" sz="1700" cap="none" dirty="0">
                <a:solidFill>
                  <a:srgbClr val="FFFF00"/>
                </a:solidFill>
                <a:hlinkClick r:id="rId2"/>
              </a:rPr>
              <a:t>sacoe@tre-mg.jus.br</a:t>
            </a:r>
            <a:endParaRPr lang="pt-BR" sz="1700" cap="none" dirty="0">
              <a:solidFill>
                <a:srgbClr val="FFFF00"/>
              </a:solidFill>
            </a:endParaRPr>
          </a:p>
          <a:p>
            <a:pPr marL="285750" indent="-285750">
              <a:buFontTx/>
              <a:buChar char="-"/>
            </a:pPr>
            <a:endParaRPr lang="pt-BR" sz="1700" cap="none" dirty="0">
              <a:solidFill>
                <a:srgbClr val="FFFF00"/>
              </a:solidFill>
            </a:endParaRPr>
          </a:p>
          <a:p>
            <a:r>
              <a:rPr lang="pt-BR" sz="2200" b="1" dirty="0">
                <a:solidFill>
                  <a:srgbClr val="FFFF00"/>
                </a:solidFill>
              </a:rPr>
              <a:t>Júlio César Diniz Rocha</a:t>
            </a:r>
          </a:p>
          <a:p>
            <a:pPr marL="285750" indent="-285750">
              <a:buFontTx/>
              <a:buChar char="-"/>
            </a:pPr>
            <a:r>
              <a:rPr lang="pt-BR" sz="1700" cap="none" dirty="0">
                <a:solidFill>
                  <a:srgbClr val="FFFF00"/>
                </a:solidFill>
              </a:rPr>
              <a:t>E-mail: </a:t>
            </a:r>
            <a:r>
              <a:rPr lang="pt-BR" sz="1700" cap="none" dirty="0">
                <a:solidFill>
                  <a:srgbClr val="FFFF00"/>
                </a:solidFill>
                <a:hlinkClick r:id="rId3"/>
              </a:rPr>
              <a:t>cep@tre-mg.jus.br</a:t>
            </a:r>
            <a:endParaRPr lang="pt-BR" sz="1700" cap="none" dirty="0">
              <a:solidFill>
                <a:srgbClr val="FFFF00"/>
              </a:solidFill>
            </a:endParaRPr>
          </a:p>
          <a:p>
            <a:pPr marL="285750" indent="-285750">
              <a:buFontTx/>
              <a:buChar char="-"/>
            </a:pPr>
            <a:endParaRPr lang="pt-BR" sz="1700" cap="none" dirty="0">
              <a:solidFill>
                <a:srgbClr val="FFFF00"/>
              </a:solidFill>
            </a:endParaRPr>
          </a:p>
          <a:p>
            <a:endParaRPr lang="pt-BR" b="1" dirty="0">
              <a:solidFill>
                <a:srgbClr val="FFFF00"/>
              </a:solidFill>
            </a:endParaRPr>
          </a:p>
        </p:txBody>
      </p:sp>
      <p:pic>
        <p:nvPicPr>
          <p:cNvPr id="5" name="Imagem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1" y="0"/>
            <a:ext cx="2138550" cy="1108364"/>
          </a:xfrm>
          <a:prstGeom prst="rect">
            <a:avLst/>
          </a:prstGeom>
        </p:spPr>
      </p:pic>
      <p:pic>
        <p:nvPicPr>
          <p:cNvPr id="6" name="Imagem 5">
            <a:extLst>
              <a:ext uri="{FF2B5EF4-FFF2-40B4-BE49-F238E27FC236}">
                <a16:creationId xmlns:a16="http://schemas.microsoft.com/office/drawing/2014/main" id="{01AD07BC-9279-49DB-AEB0-5CBB13F62F49}"/>
              </a:ext>
            </a:extLst>
          </p:cNvPr>
          <p:cNvPicPr>
            <a:picLocks noChangeAspect="1"/>
          </p:cNvPicPr>
          <p:nvPr/>
        </p:nvPicPr>
        <p:blipFill>
          <a:blip r:embed="rId5"/>
          <a:stretch>
            <a:fillRect/>
          </a:stretch>
        </p:blipFill>
        <p:spPr>
          <a:xfrm>
            <a:off x="929557" y="4195025"/>
            <a:ext cx="1920406" cy="1530229"/>
          </a:xfrm>
          <a:prstGeom prst="rect">
            <a:avLst/>
          </a:prstGeom>
        </p:spPr>
      </p:pic>
      <p:pic>
        <p:nvPicPr>
          <p:cNvPr id="7" name="Imagem 6">
            <a:extLst>
              <a:ext uri="{FF2B5EF4-FFF2-40B4-BE49-F238E27FC236}">
                <a16:creationId xmlns:a16="http://schemas.microsoft.com/office/drawing/2014/main" id="{931D2EBC-2370-4407-95A8-9CAAB232E580}"/>
              </a:ext>
            </a:extLst>
          </p:cNvPr>
          <p:cNvPicPr>
            <a:picLocks noChangeAspect="1"/>
          </p:cNvPicPr>
          <p:nvPr/>
        </p:nvPicPr>
        <p:blipFill>
          <a:blip r:embed="rId6"/>
          <a:stretch>
            <a:fillRect/>
          </a:stretch>
        </p:blipFill>
        <p:spPr>
          <a:xfrm>
            <a:off x="9067693" y="4195024"/>
            <a:ext cx="2194750" cy="1530229"/>
          </a:xfrm>
          <a:prstGeom prst="rect">
            <a:avLst/>
          </a:prstGeom>
        </p:spPr>
      </p:pic>
    </p:spTree>
    <p:extLst>
      <p:ext uri="{BB962C8B-B14F-4D97-AF65-F5344CB8AC3E}">
        <p14:creationId xmlns:p14="http://schemas.microsoft.com/office/powerpoint/2010/main" val="2491602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564199" y="2039416"/>
            <a:ext cx="11063601" cy="4939814"/>
          </a:xfrm>
          <a:prstGeom prst="rect">
            <a:avLst/>
          </a:prstGeom>
        </p:spPr>
        <p:txBody>
          <a:bodyPr wrap="square">
            <a:spAutoFit/>
          </a:bodyPr>
          <a:lstStyle/>
          <a:p>
            <a:pPr algn="just"/>
            <a:endParaRPr lang="pt-BR" sz="2200" b="1" i="1" dirty="0">
              <a:latin typeface="Arial" panose="020B0604020202020204" pitchFamily="34" charset="0"/>
              <a:sym typeface="Symbol" panose="05050102010706020507" pitchFamily="18" charset="2"/>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despesas de instalação, organização e funcionamento de comitês de campanha e serviços necessários às eleições; </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remuneração ou gratificação de qualquer espécie paga a quem preste serviço a candidatos e a partidos políticos;</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montagem e operação de carros de som, de propaganda e de assemelhados; </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realização de comícios ou eventos destinados à promoção de candidatura; </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rPr>
              <a:t>produção programas de rádio, televisão ou vídeo, inclusive os destinados à propaganda gratuita</a:t>
            </a:r>
            <a:r>
              <a:rPr lang="pt-BR" b="1" i="1" dirty="0">
                <a:latin typeface="Verdana" panose="020B0604030504040204" pitchFamily="34" charset="0"/>
                <a:ea typeface="Verdana" panose="020B0604030504040204" pitchFamily="34" charset="0"/>
              </a:rPr>
              <a:t>;</a:t>
            </a:r>
          </a:p>
          <a:p>
            <a:pPr algn="just"/>
            <a:endParaRPr lang="pt-BR" sz="1300" dirty="0"/>
          </a:p>
        </p:txBody>
      </p:sp>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(art. 35)</a:t>
            </a:r>
          </a:p>
        </p:txBody>
      </p:sp>
    </p:spTree>
    <p:extLst>
      <p:ext uri="{BB962C8B-B14F-4D97-AF65-F5344CB8AC3E}">
        <p14:creationId xmlns:p14="http://schemas.microsoft.com/office/powerpoint/2010/main" val="24183779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564199" y="2039416"/>
            <a:ext cx="11063601" cy="4324261"/>
          </a:xfrm>
          <a:prstGeom prst="rect">
            <a:avLst/>
          </a:prstGeom>
        </p:spPr>
        <p:txBody>
          <a:bodyPr wrap="square">
            <a:spAutoFit/>
          </a:bodyPr>
          <a:lstStyle/>
          <a:p>
            <a:pPr algn="just"/>
            <a:endParaRPr lang="pt-BR" sz="2200" b="1" i="1" dirty="0">
              <a:latin typeface="Arial" panose="020B0604020202020204" pitchFamily="34" charset="0"/>
              <a:sym typeface="Symbol" panose="05050102010706020507" pitchFamily="18" charset="2"/>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realização de pesquisas ou testes pré-eleitorais; </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custos com a criação e a inclusão de páginas na internet e com o impulsionamento de conteúdos contratados diretamente de provedor da aplicação de internet com sede e foro no  país;</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multas aplicadas, até às eleições, aos candidatos e partidos políticos por infração do disposto na legislação eleitoral;</a:t>
            </a:r>
          </a:p>
          <a:p>
            <a:pPr marL="342900" indent="-342900" algn="just">
              <a:buFont typeface="Symbol" panose="05050102010706020507" pitchFamily="18" charset="2"/>
              <a:buChar char="Ö"/>
            </a:pPr>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cs typeface="Arial" panose="020B0604020202020204" pitchFamily="34" charset="0"/>
              </a:rPr>
              <a:t>doações para outros partidos políticos ou outros candidatos; </a:t>
            </a:r>
          </a:p>
          <a:p>
            <a:pPr algn="just"/>
            <a:endParaRPr lang="pt-BR" sz="2000" b="1" i="1" dirty="0">
              <a:latin typeface="Verdana" panose="020B0604030504040204" pitchFamily="34" charset="0"/>
              <a:ea typeface="Verdana" panose="020B0604030504040204" pitchFamily="34" charset="0"/>
              <a:cs typeface="Arial" panose="020B0604020202020204" pitchFamily="34" charset="0"/>
            </a:endParaRPr>
          </a:p>
          <a:p>
            <a:pPr marL="342900" indent="-342900" algn="just">
              <a:buFont typeface="Symbol" panose="05050102010706020507" pitchFamily="18" charset="2"/>
              <a:buChar char="Ö"/>
            </a:pPr>
            <a:r>
              <a:rPr lang="pt-BR" sz="2000" b="1" i="1" dirty="0">
                <a:latin typeface="Verdana" panose="020B0604030504040204" pitchFamily="34" charset="0"/>
                <a:ea typeface="Verdana" panose="020B0604030504040204" pitchFamily="34" charset="0"/>
              </a:rPr>
              <a:t>produção de jingles, vinhetas e slogans para propaganda eleitoral.</a:t>
            </a:r>
            <a:endParaRPr lang="pt-BR" b="1" i="1" dirty="0">
              <a:latin typeface="Verdana" panose="020B0604030504040204" pitchFamily="34" charset="0"/>
              <a:ea typeface="Verdana" panose="020B0604030504040204" pitchFamily="34" charset="0"/>
            </a:endParaRPr>
          </a:p>
          <a:p>
            <a:pPr algn="just"/>
            <a:endParaRPr lang="pt-BR" sz="1300" dirty="0"/>
          </a:p>
        </p:txBody>
      </p:sp>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(art. 35)</a:t>
            </a:r>
          </a:p>
        </p:txBody>
      </p:sp>
    </p:spTree>
    <p:extLst>
      <p:ext uri="{BB962C8B-B14F-4D97-AF65-F5344CB8AC3E}">
        <p14:creationId xmlns:p14="http://schemas.microsoft.com/office/powerpoint/2010/main" val="3322863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564199" y="2039416"/>
            <a:ext cx="11063601" cy="6263253"/>
          </a:xfrm>
          <a:prstGeom prst="rect">
            <a:avLst/>
          </a:prstGeom>
        </p:spPr>
        <p:txBody>
          <a:bodyPr wrap="square">
            <a:spAutoFit/>
          </a:bodyPr>
          <a:lstStyle/>
          <a:p>
            <a:pPr algn="just"/>
            <a:endParaRPr lang="pt-BR" sz="2200" b="1" i="1" dirty="0">
              <a:latin typeface="Arial" panose="020B0604020202020204" pitchFamily="34" charset="0"/>
              <a:sym typeface="Symbol" panose="05050102010706020507" pitchFamily="18" charset="2"/>
            </a:endParaRPr>
          </a:p>
          <a:p>
            <a:pPr algn="just"/>
            <a:r>
              <a:rPr lang="pt-BR" sz="2000" dirty="0">
                <a:latin typeface="Verdana" panose="020B0604030504040204" pitchFamily="34" charset="0"/>
                <a:ea typeface="Verdana" panose="020B0604030504040204" pitchFamily="34" charset="0"/>
              </a:rPr>
              <a:t>As despesas com consultoria, assessoria e pagamento de honorários realizados em decorrência da prestação de </a:t>
            </a:r>
            <a:r>
              <a:rPr lang="pt-BR" sz="2000" b="1" u="sng"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serviços advocatícios e de contabilidade</a:t>
            </a:r>
            <a:r>
              <a:rPr lang="pt-BR" sz="2000" b="1" dirty="0">
                <a:effectLst>
                  <a:outerShdw blurRad="38100" dist="38100" dir="2700000" algn="tl">
                    <a:srgbClr val="000000">
                      <a:alpha val="43137"/>
                    </a:srgbClr>
                  </a:outerShdw>
                </a:effectLst>
                <a:latin typeface="Verdana" panose="020B0604030504040204" pitchFamily="34" charset="0"/>
                <a:ea typeface="Verdana" panose="020B0604030504040204" pitchFamily="34" charset="0"/>
              </a:rPr>
              <a:t> </a:t>
            </a:r>
            <a:r>
              <a:rPr lang="pt-BR" sz="2000" dirty="0">
                <a:latin typeface="Verdana" panose="020B0604030504040204" pitchFamily="34" charset="0"/>
                <a:ea typeface="Verdana" panose="020B0604030504040204" pitchFamily="34" charset="0"/>
              </a:rPr>
              <a:t>no curso das campanhas eleitorais serão consideradas gastos eleitorais, mas serão excluídas do limite de gastos de campanha (Lei nº 9.504/1997, art. 26, §4º).</a:t>
            </a:r>
          </a:p>
          <a:p>
            <a:pPr algn="just"/>
            <a:endParaRPr lang="pt-BR" sz="2000" dirty="0">
              <a:latin typeface="Verdana" panose="020B0604030504040204" pitchFamily="34" charset="0"/>
              <a:ea typeface="Verdana" panose="020B0604030504040204" pitchFamily="34" charset="0"/>
            </a:endParaRPr>
          </a:p>
          <a:p>
            <a:pPr lvl="1"/>
            <a:r>
              <a:rPr lang="pt-BR" sz="2000" b="1" dirty="0">
                <a:latin typeface="Verdana" panose="020B0604030504040204" pitchFamily="34" charset="0"/>
                <a:ea typeface="Verdana" panose="020B0604030504040204" pitchFamily="34" charset="0"/>
              </a:rPr>
              <a:t>IMPORTANTE</a:t>
            </a:r>
            <a:endParaRPr lang="pt-BR" sz="2000" dirty="0">
              <a:latin typeface="Verdana" panose="020B0604030504040204" pitchFamily="34" charset="0"/>
              <a:ea typeface="Verdana" panose="020B0604030504040204" pitchFamily="34" charset="0"/>
            </a:endParaRPr>
          </a:p>
          <a:p>
            <a:pPr lvl="1" algn="just"/>
            <a:endParaRPr lang="pt-BR" sz="2000" dirty="0">
              <a:latin typeface="Verdana" panose="020B0604030504040204" pitchFamily="34" charset="0"/>
              <a:ea typeface="Verdana" panose="020B0604030504040204" pitchFamily="34" charset="0"/>
            </a:endParaRPr>
          </a:p>
          <a:p>
            <a:pPr marL="800100" lvl="1" indent="-342900" algn="just">
              <a:buFont typeface="Symbol" panose="05050102010706020507" pitchFamily="18" charset="2"/>
              <a:buChar char="Þ"/>
            </a:pPr>
            <a:r>
              <a:rPr lang="pt-BR" sz="2000" dirty="0">
                <a:latin typeface="Verdana" panose="020B0604030504040204" pitchFamily="34" charset="0"/>
                <a:ea typeface="Verdana" panose="020B0604030504040204" pitchFamily="34" charset="0"/>
              </a:rPr>
              <a:t>No SPCE-Cadastro 2020, os gastos com os referidos serviços devem ser registrados nas rubricas específicas: serviços advocatícios ou serviços de contabilidade. NÃO REGISTRAR como serviço prestado por terceiros.</a:t>
            </a:r>
          </a:p>
          <a:p>
            <a:pPr lvl="1" algn="just"/>
            <a:endParaRPr lang="pt-BR" sz="2000" dirty="0">
              <a:latin typeface="Verdana" panose="020B0604030504040204" pitchFamily="34" charset="0"/>
              <a:ea typeface="Verdana" panose="020B0604030504040204" pitchFamily="34" charset="0"/>
            </a:endParaRPr>
          </a:p>
          <a:p>
            <a:pPr marL="800100" lvl="1" indent="-342900" algn="just">
              <a:buFont typeface="Symbol" panose="05050102010706020507" pitchFamily="18" charset="2"/>
              <a:buChar char="Þ"/>
            </a:pPr>
            <a:r>
              <a:rPr lang="pt-BR" sz="2000" dirty="0">
                <a:latin typeface="Verdana" panose="020B0604030504040204" pitchFamily="34" charset="0"/>
                <a:ea typeface="Verdana" panose="020B0604030504040204" pitchFamily="34" charset="0"/>
              </a:rPr>
              <a:t>Se pagas com recursos da campanha ou constituir dívida assumida por partido político, serão registradas na prestação de contas.</a:t>
            </a:r>
          </a:p>
          <a:p>
            <a:pPr lvl="1" algn="just"/>
            <a:endParaRPr lang="pt-BR" sz="2000" dirty="0">
              <a:latin typeface="Verdana" panose="020B0604030504040204" pitchFamily="34" charset="0"/>
              <a:ea typeface="Verdana" panose="020B0604030504040204" pitchFamily="34" charset="0"/>
            </a:endParaRPr>
          </a:p>
          <a:p>
            <a:pPr lvl="1" algn="just"/>
            <a:endParaRPr lang="pt-BR" sz="2000" dirty="0">
              <a:latin typeface="Verdana" panose="020B0604030504040204" pitchFamily="34" charset="0"/>
              <a:ea typeface="Verdana" panose="020B0604030504040204" pitchFamily="34" charset="0"/>
            </a:endParaRPr>
          </a:p>
          <a:p>
            <a:pPr algn="just"/>
            <a:endParaRPr lang="pt-BR" sz="2000" dirty="0">
              <a:latin typeface="Verdana" panose="020B0604030504040204" pitchFamily="34" charset="0"/>
              <a:ea typeface="Verdana" panose="020B0604030504040204" pitchFamily="34" charset="0"/>
            </a:endParaRPr>
          </a:p>
          <a:p>
            <a:pPr algn="just"/>
            <a:endParaRPr lang="pt-BR" sz="2000" dirty="0">
              <a:latin typeface="Verdana" panose="020B0604030504040204" pitchFamily="34" charset="0"/>
              <a:ea typeface="Verdana" panose="020B0604030504040204" pitchFamily="34" charset="0"/>
            </a:endParaRPr>
          </a:p>
          <a:p>
            <a:pPr algn="just"/>
            <a:endParaRPr lang="pt-BR" sz="1300" dirty="0"/>
          </a:p>
          <a:p>
            <a:pPr algn="just"/>
            <a:endParaRPr lang="pt-BR" sz="1300" dirty="0"/>
          </a:p>
          <a:p>
            <a:pPr algn="just"/>
            <a:endParaRPr lang="pt-BR" sz="1300" dirty="0"/>
          </a:p>
        </p:txBody>
      </p:sp>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(art. 35, §3º)</a:t>
            </a:r>
          </a:p>
        </p:txBody>
      </p:sp>
    </p:spTree>
    <p:extLst>
      <p:ext uri="{BB962C8B-B14F-4D97-AF65-F5344CB8AC3E}">
        <p14:creationId xmlns:p14="http://schemas.microsoft.com/office/powerpoint/2010/main" val="18719236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564199" y="2039416"/>
            <a:ext cx="11063601" cy="5278368"/>
          </a:xfrm>
          <a:prstGeom prst="rect">
            <a:avLst/>
          </a:prstGeom>
        </p:spPr>
        <p:txBody>
          <a:bodyPr wrap="square">
            <a:spAutoFit/>
          </a:bodyPr>
          <a:lstStyle/>
          <a:p>
            <a:pPr algn="just"/>
            <a:endParaRPr lang="pt-BR" sz="2200" b="1" i="1" dirty="0">
              <a:latin typeface="Arial" panose="020B0604020202020204" pitchFamily="34" charset="0"/>
              <a:sym typeface="Symbol" panose="05050102010706020507" pitchFamily="18" charset="2"/>
            </a:endParaRPr>
          </a:p>
          <a:p>
            <a:pPr lvl="1" algn="just"/>
            <a:r>
              <a:rPr lang="pt-BR" sz="2400" dirty="0">
                <a:latin typeface="Verdana" panose="020B0604030504040204" pitchFamily="34" charset="0"/>
                <a:ea typeface="Verdana" panose="020B0604030504040204" pitchFamily="34" charset="0"/>
              </a:rPr>
              <a:t>O pagamento efetuado por </a:t>
            </a:r>
            <a:r>
              <a:rPr lang="pt-BR" sz="2400" u="sng" dirty="0">
                <a:latin typeface="Verdana" panose="020B0604030504040204" pitchFamily="34" charset="0"/>
                <a:ea typeface="Verdana" panose="020B0604030504040204" pitchFamily="34" charset="0"/>
              </a:rPr>
              <a:t>pessoas físicas </a:t>
            </a:r>
            <a:r>
              <a:rPr lang="pt-BR" sz="2400" dirty="0">
                <a:latin typeface="Verdana" panose="020B0604030504040204" pitchFamily="34" charset="0"/>
                <a:ea typeface="Verdana" panose="020B0604030504040204" pitchFamily="34" charset="0"/>
              </a:rPr>
              <a:t>de honorários de serviços advocatícios e de contabilidade, relacionados à prestação de serviços em campanhas eleitorais e em favor destas, bem como em processo judicial decorrente de defesa de interesses de candidato ou partido político, não constitui doação de bens e serviços estimáveis em dinheiro </a:t>
            </a:r>
            <a:r>
              <a:rPr lang="pt-BR" sz="2400" dirty="0">
                <a:latin typeface="Verdana" panose="020B0604030504040204" pitchFamily="34" charset="0"/>
                <a:ea typeface="Verdana" panose="020B0604030504040204" pitchFamily="34" charset="0"/>
                <a:hlinkClick r:id="rId3"/>
              </a:rPr>
              <a:t>(Lei nº 9.504/1997, art. 23, § 10)</a:t>
            </a:r>
            <a:r>
              <a:rPr lang="pt-BR" sz="2400" dirty="0">
                <a:latin typeface="Verdana" panose="020B0604030504040204" pitchFamily="34" charset="0"/>
                <a:ea typeface="Verdana" panose="020B0604030504040204" pitchFamily="34" charset="0"/>
              </a:rPr>
              <a:t>.</a:t>
            </a:r>
          </a:p>
          <a:p>
            <a:pPr lvl="1" algn="just"/>
            <a:endParaRPr lang="pt-BR" sz="2400" dirty="0">
              <a:latin typeface="Verdana" panose="020B0604030504040204" pitchFamily="34" charset="0"/>
              <a:ea typeface="Verdana" panose="020B0604030504040204" pitchFamily="34" charset="0"/>
            </a:endParaRPr>
          </a:p>
          <a:p>
            <a:pPr lvl="1" algn="just"/>
            <a:r>
              <a:rPr lang="pt-BR" sz="2400" dirty="0">
                <a:latin typeface="Verdana" panose="020B0604030504040204" pitchFamily="34" charset="0"/>
                <a:ea typeface="Verdana" panose="020B0604030504040204" pitchFamily="34" charset="0"/>
              </a:rPr>
              <a:t>Neste caso não haverá registro na prestação de contas. </a:t>
            </a:r>
          </a:p>
          <a:p>
            <a:pPr lvl="1" algn="just"/>
            <a:endParaRPr lang="pt-BR" sz="2400" dirty="0">
              <a:latin typeface="Verdana" panose="020B0604030504040204" pitchFamily="34" charset="0"/>
              <a:ea typeface="Verdana" panose="020B0604030504040204" pitchFamily="34" charset="0"/>
            </a:endParaRPr>
          </a:p>
          <a:p>
            <a:pPr lvl="1" algn="just"/>
            <a:endParaRPr lang="pt-BR" sz="2000" dirty="0">
              <a:latin typeface="Verdana" panose="020B0604030504040204" pitchFamily="34" charset="0"/>
              <a:ea typeface="Verdana" panose="020B0604030504040204" pitchFamily="34" charset="0"/>
            </a:endParaRPr>
          </a:p>
          <a:p>
            <a:pPr algn="just"/>
            <a:endParaRPr lang="pt-BR" sz="2000" dirty="0">
              <a:latin typeface="Verdana" panose="020B0604030504040204" pitchFamily="34" charset="0"/>
              <a:ea typeface="Verdana" panose="020B0604030504040204" pitchFamily="34" charset="0"/>
            </a:endParaRPr>
          </a:p>
          <a:p>
            <a:pPr algn="just"/>
            <a:endParaRPr lang="pt-BR" sz="2000" dirty="0">
              <a:latin typeface="Verdana" panose="020B0604030504040204" pitchFamily="34" charset="0"/>
              <a:ea typeface="Verdana" panose="020B0604030504040204" pitchFamily="34" charset="0"/>
            </a:endParaRPr>
          </a:p>
          <a:p>
            <a:pPr algn="just"/>
            <a:endParaRPr lang="pt-BR" sz="1300" dirty="0"/>
          </a:p>
          <a:p>
            <a:pPr algn="just"/>
            <a:endParaRPr lang="pt-BR" sz="1300" dirty="0"/>
          </a:p>
          <a:p>
            <a:pPr algn="just"/>
            <a:endParaRPr lang="pt-BR" sz="1300" dirty="0"/>
          </a:p>
        </p:txBody>
      </p:sp>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(art. 25, §1º)</a:t>
            </a:r>
          </a:p>
        </p:txBody>
      </p:sp>
    </p:spTree>
    <p:extLst>
      <p:ext uri="{BB962C8B-B14F-4D97-AF65-F5344CB8AC3E}">
        <p14:creationId xmlns:p14="http://schemas.microsoft.com/office/powerpoint/2010/main" val="41681683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m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8197" y="0"/>
            <a:ext cx="1854627" cy="814647"/>
          </a:xfrm>
          <a:prstGeom prst="rect">
            <a:avLst/>
          </a:prstGeom>
        </p:spPr>
      </p:pic>
      <p:sp>
        <p:nvSpPr>
          <p:cNvPr id="2" name="Retângulo 1"/>
          <p:cNvSpPr/>
          <p:nvPr/>
        </p:nvSpPr>
        <p:spPr>
          <a:xfrm>
            <a:off x="564199" y="2039416"/>
            <a:ext cx="11063601" cy="7125027"/>
          </a:xfrm>
          <a:prstGeom prst="rect">
            <a:avLst/>
          </a:prstGeom>
        </p:spPr>
        <p:txBody>
          <a:bodyPr wrap="square">
            <a:spAutoFit/>
          </a:bodyPr>
          <a:lstStyle/>
          <a:p>
            <a:pPr algn="just"/>
            <a:endParaRPr lang="pt-BR" sz="2200" b="1" i="1" dirty="0">
              <a:latin typeface="Arial" panose="020B0604020202020204" pitchFamily="34" charset="0"/>
              <a:sym typeface="Symbol" panose="05050102010706020507" pitchFamily="18" charset="2"/>
            </a:endParaRPr>
          </a:p>
          <a:p>
            <a:pPr lvl="1" algn="just"/>
            <a:r>
              <a:rPr lang="pt-BR" sz="2400" dirty="0">
                <a:latin typeface="Verdana" panose="020B0604030504040204" pitchFamily="34" charset="0"/>
                <a:ea typeface="Verdana" panose="020B0604030504040204" pitchFamily="34" charset="0"/>
              </a:rPr>
              <a:t>Os gastos de impulsionamento de conteúdo na internet são aqueles </a:t>
            </a:r>
            <a:r>
              <a:rPr lang="pt-BR" sz="2400" u="sng" dirty="0">
                <a:latin typeface="Verdana" panose="020B0604030504040204" pitchFamily="34" charset="0"/>
                <a:ea typeface="Verdana" panose="020B0604030504040204" pitchFamily="34" charset="0"/>
              </a:rPr>
              <a:t>efetivamente prestados</a:t>
            </a:r>
            <a:r>
              <a:rPr lang="pt-BR" sz="2400" dirty="0">
                <a:latin typeface="Verdana" panose="020B0604030504040204" pitchFamily="34" charset="0"/>
                <a:ea typeface="Verdana" panose="020B0604030504040204" pitchFamily="34" charset="0"/>
              </a:rPr>
              <a:t> (comprovados com a apresentação da nota fiscal, emitida pelo fornecedor), devendo eventuais créditos contratados e não utilizados até o final da campanha serem transferidos como sobra de campanha:</a:t>
            </a:r>
          </a:p>
          <a:p>
            <a:pPr lvl="1" algn="just"/>
            <a:endParaRPr lang="pt-BR" sz="2400" dirty="0">
              <a:latin typeface="Verdana" panose="020B0604030504040204" pitchFamily="34" charset="0"/>
              <a:ea typeface="Verdana" panose="020B0604030504040204" pitchFamily="34" charset="0"/>
            </a:endParaRPr>
          </a:p>
          <a:p>
            <a:pPr lvl="1" algn="just"/>
            <a:r>
              <a:rPr lang="pt-BR" sz="2400" dirty="0">
                <a:latin typeface="Verdana" panose="020B0604030504040204" pitchFamily="34" charset="0"/>
                <a:ea typeface="Verdana" panose="020B0604030504040204" pitchFamily="34" charset="0"/>
              </a:rPr>
              <a:t>I – ao Tesouro Nacional, na hipótese de pagamentos com recursos do FEFC; e</a:t>
            </a:r>
          </a:p>
          <a:p>
            <a:pPr lvl="1" algn="just"/>
            <a:endParaRPr lang="pt-BR" sz="2400" dirty="0">
              <a:latin typeface="Verdana" panose="020B0604030504040204" pitchFamily="34" charset="0"/>
              <a:ea typeface="Verdana" panose="020B0604030504040204" pitchFamily="34" charset="0"/>
            </a:endParaRPr>
          </a:p>
          <a:p>
            <a:pPr lvl="1" algn="just"/>
            <a:r>
              <a:rPr lang="pt-BR" sz="2400" dirty="0">
                <a:latin typeface="Verdana" panose="020B0604030504040204" pitchFamily="34" charset="0"/>
                <a:ea typeface="Verdana" panose="020B0604030504040204" pitchFamily="34" charset="0"/>
              </a:rPr>
              <a:t>II – ao partido político, via conta Fundo Partidário ou Outros Recursos, a depender da origem dos recursos. </a:t>
            </a:r>
          </a:p>
          <a:p>
            <a:pPr lvl="1" algn="just"/>
            <a:endParaRPr lang="pt-BR" sz="2400" dirty="0">
              <a:latin typeface="Verdana" panose="020B0604030504040204" pitchFamily="34" charset="0"/>
              <a:ea typeface="Verdana" panose="020B0604030504040204" pitchFamily="34" charset="0"/>
            </a:endParaRPr>
          </a:p>
          <a:p>
            <a:pPr lvl="1" algn="just"/>
            <a:endParaRPr lang="pt-BR" sz="2400" dirty="0">
              <a:latin typeface="Verdana" panose="020B0604030504040204" pitchFamily="34" charset="0"/>
              <a:ea typeface="Verdana" panose="020B0604030504040204" pitchFamily="34" charset="0"/>
            </a:endParaRPr>
          </a:p>
          <a:p>
            <a:pPr lvl="1" algn="just"/>
            <a:endParaRPr lang="pt-BR" sz="2400" dirty="0">
              <a:latin typeface="Verdana" panose="020B0604030504040204" pitchFamily="34" charset="0"/>
              <a:ea typeface="Verdana" panose="020B0604030504040204" pitchFamily="34" charset="0"/>
            </a:endParaRPr>
          </a:p>
          <a:p>
            <a:pPr lvl="1" algn="just"/>
            <a:endParaRPr lang="pt-BR" sz="2000" dirty="0">
              <a:latin typeface="Verdana" panose="020B0604030504040204" pitchFamily="34" charset="0"/>
              <a:ea typeface="Verdana" panose="020B0604030504040204" pitchFamily="34" charset="0"/>
            </a:endParaRPr>
          </a:p>
          <a:p>
            <a:pPr algn="just"/>
            <a:endParaRPr lang="pt-BR" sz="2000" dirty="0">
              <a:latin typeface="Verdana" panose="020B0604030504040204" pitchFamily="34" charset="0"/>
              <a:ea typeface="Verdana" panose="020B0604030504040204" pitchFamily="34" charset="0"/>
            </a:endParaRPr>
          </a:p>
          <a:p>
            <a:pPr algn="just"/>
            <a:endParaRPr lang="pt-BR" sz="2000" dirty="0">
              <a:latin typeface="Verdana" panose="020B0604030504040204" pitchFamily="34" charset="0"/>
              <a:ea typeface="Verdana" panose="020B0604030504040204" pitchFamily="34" charset="0"/>
            </a:endParaRPr>
          </a:p>
          <a:p>
            <a:pPr algn="just"/>
            <a:endParaRPr lang="pt-BR" sz="1300" dirty="0"/>
          </a:p>
          <a:p>
            <a:pPr algn="just"/>
            <a:endParaRPr lang="pt-BR" sz="1300" dirty="0"/>
          </a:p>
          <a:p>
            <a:pPr algn="just"/>
            <a:endParaRPr lang="pt-BR" sz="1300" dirty="0"/>
          </a:p>
        </p:txBody>
      </p:sp>
      <p:sp>
        <p:nvSpPr>
          <p:cNvPr id="6" name="Subtítulo 2"/>
          <p:cNvSpPr txBox="1">
            <a:spLocks/>
          </p:cNvSpPr>
          <p:nvPr/>
        </p:nvSpPr>
        <p:spPr>
          <a:xfrm>
            <a:off x="1069145" y="984737"/>
            <a:ext cx="10170941" cy="1054679"/>
          </a:xfrm>
          <a:prstGeom prst="rect">
            <a:avLst/>
          </a:prstGeom>
        </p:spPr>
        <p:txBody>
          <a:bodyPr vert="horz" lIns="91440" tIns="45720" rIns="91440" bIns="45720" rtlCol="0" anchor="t">
            <a:noAutofit/>
          </a:bodyPr>
          <a:lst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a:lstStyle>
          <a:p>
            <a:pPr marL="0" indent="0" algn="ctr">
              <a:buNone/>
            </a:pPr>
            <a:r>
              <a:rPr lang="pt-BR" sz="2400" b="1" dirty="0">
                <a:solidFill>
                  <a:srgbClr val="FFFF00"/>
                </a:solidFill>
                <a:latin typeface="Verdana" panose="020B0604030504040204" pitchFamily="34" charset="0"/>
                <a:ea typeface="Verdana" panose="020B0604030504040204" pitchFamily="34" charset="0"/>
              </a:rPr>
              <a:t>GASTOS ELEITORAIS</a:t>
            </a:r>
          </a:p>
          <a:p>
            <a:pPr marL="0" indent="0" algn="ctr">
              <a:buNone/>
            </a:pPr>
            <a:r>
              <a:rPr lang="pt-BR" sz="2400" b="1" dirty="0">
                <a:solidFill>
                  <a:srgbClr val="FFFF00"/>
                </a:solidFill>
                <a:latin typeface="Verdana" panose="020B0604030504040204" pitchFamily="34" charset="0"/>
                <a:ea typeface="Verdana" panose="020B0604030504040204" pitchFamily="34" charset="0"/>
              </a:rPr>
              <a:t>(art. 35, §2º)</a:t>
            </a:r>
          </a:p>
        </p:txBody>
      </p:sp>
    </p:spTree>
    <p:extLst>
      <p:ext uri="{BB962C8B-B14F-4D97-AF65-F5344CB8AC3E}">
        <p14:creationId xmlns:p14="http://schemas.microsoft.com/office/powerpoint/2010/main" val="8295866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Íon">
  <a:themeElements>
    <a:clrScheme name="Í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Í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Í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TM04033919[[fn=Circuito]]</Template>
  <TotalTime>1794</TotalTime>
  <Words>4195</Words>
  <Application>Microsoft Office PowerPoint</Application>
  <PresentationFormat>Widescreen</PresentationFormat>
  <Paragraphs>355</Paragraphs>
  <Slides>47</Slides>
  <Notes>0</Notes>
  <HiddenSlides>0</HiddenSlides>
  <MMClips>0</MMClips>
  <ScaleCrop>false</ScaleCrop>
  <HeadingPairs>
    <vt:vector size="6" baseType="variant">
      <vt:variant>
        <vt:lpstr>Fontes usadas</vt:lpstr>
      </vt:variant>
      <vt:variant>
        <vt:i4>7</vt:i4>
      </vt:variant>
      <vt:variant>
        <vt:lpstr>Tema</vt:lpstr>
      </vt:variant>
      <vt:variant>
        <vt:i4>1</vt:i4>
      </vt:variant>
      <vt:variant>
        <vt:lpstr>Títulos de slides</vt:lpstr>
      </vt:variant>
      <vt:variant>
        <vt:i4>47</vt:i4>
      </vt:variant>
    </vt:vector>
  </HeadingPairs>
  <TitlesOfParts>
    <vt:vector size="55" baseType="lpstr">
      <vt:lpstr>Arial</vt:lpstr>
      <vt:lpstr>Century Gothic</vt:lpstr>
      <vt:lpstr>Courier New</vt:lpstr>
      <vt:lpstr>Symbol</vt:lpstr>
      <vt:lpstr>Verdana</vt:lpstr>
      <vt:lpstr>Wingdings</vt:lpstr>
      <vt:lpstr>Wingdings 3</vt:lpstr>
      <vt:lpstr>Íon</vt:lpstr>
      <vt:lpstr>CAFÉ COM O CONTABILISTA 24 de junho de 2020</vt:lpstr>
      <vt:lpstr>material elaborado a partir da</vt:lpstr>
      <vt:lpstr>PRIMEIRA PARTE</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MUITO OBRIGADO!</vt:lpstr>
    </vt:vector>
  </TitlesOfParts>
  <Company>TRE - MG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Seminário de direito municipal eleições 2020</dc:title>
  <dc:creator>Júlio César Diniz Rocha</dc:creator>
  <cp:lastModifiedBy>Domingos Zati</cp:lastModifiedBy>
  <cp:revision>259</cp:revision>
  <dcterms:created xsi:type="dcterms:W3CDTF">2020-02-12T14:26:48Z</dcterms:created>
  <dcterms:modified xsi:type="dcterms:W3CDTF">2020-06-24T00:39:34Z</dcterms:modified>
</cp:coreProperties>
</file>