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76" r:id="rId1"/>
  </p:sldMasterIdLst>
  <p:notesMasterIdLst>
    <p:notesMasterId r:id="rId29"/>
  </p:notesMasterIdLst>
  <p:sldIdLst>
    <p:sldId id="296" r:id="rId2"/>
    <p:sldId id="260" r:id="rId3"/>
    <p:sldId id="279" r:id="rId4"/>
    <p:sldId id="297" r:id="rId5"/>
    <p:sldId id="305" r:id="rId6"/>
    <p:sldId id="257" r:id="rId7"/>
    <p:sldId id="258" r:id="rId8"/>
    <p:sldId id="259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304" r:id="rId19"/>
    <p:sldId id="273" r:id="rId20"/>
    <p:sldId id="271" r:id="rId21"/>
    <p:sldId id="299" r:id="rId22"/>
    <p:sldId id="272" r:id="rId23"/>
    <p:sldId id="274" r:id="rId24"/>
    <p:sldId id="276" r:id="rId25"/>
    <p:sldId id="281" r:id="rId26"/>
    <p:sldId id="307" r:id="rId27"/>
    <p:sldId id="308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00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364" autoAdjust="0"/>
  </p:normalViewPr>
  <p:slideViewPr>
    <p:cSldViewPr snapToGrid="0">
      <p:cViewPr varScale="1">
        <p:scale>
          <a:sx n="68" d="100"/>
          <a:sy n="68" d="100"/>
        </p:scale>
        <p:origin x="816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7C657-2B04-4537-AC56-95C01FF9BAC1}" type="datetimeFigureOut">
              <a:rPr lang="pt-BR" smtClean="0"/>
              <a:t>23/06/2020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002F7-C708-4B11-9BA6-097F4FE4298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0634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2002F7-C708-4B11-9BA6-097F4FE4298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91242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3673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 Panorâmica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204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e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509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çã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pt-BR"/>
              <a:t>Editar estilos de texto Mestre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87898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ão de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324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442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nas de Imag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3082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8970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49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485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031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1091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53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2763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385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6/23/2020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288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Editar estilos de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88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Editar estilos de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6/23/2020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3572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  <p:sldLayoutId id="2147483988" r:id="rId12"/>
    <p:sldLayoutId id="2147483989" r:id="rId13"/>
    <p:sldLayoutId id="2147483990" r:id="rId14"/>
    <p:sldLayoutId id="2147483991" r:id="rId15"/>
    <p:sldLayoutId id="2147483992" r:id="rId16"/>
    <p:sldLayoutId id="214748399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36629" y="808894"/>
            <a:ext cx="8637073" cy="1132339"/>
          </a:xfrm>
        </p:spPr>
        <p:txBody>
          <a:bodyPr>
            <a:noAutofit/>
          </a:bodyPr>
          <a:lstStyle/>
          <a:p>
            <a:pPr algn="ctr"/>
            <a:r>
              <a:rPr lang="pt-BR" sz="3200" b="1" i="1" dirty="0">
                <a:solidFill>
                  <a:srgbClr val="FFFF00"/>
                </a:solidFill>
              </a:rPr>
              <a:t>CAFÉ COM O CONTABILISTA</a:t>
            </a:r>
            <a:br>
              <a:rPr lang="pt-BR" sz="3200" b="1" i="1" dirty="0">
                <a:solidFill>
                  <a:srgbClr val="FFFF00"/>
                </a:solidFill>
              </a:rPr>
            </a:br>
            <a:r>
              <a:rPr lang="pt-BR" sz="3200" b="1" i="1" dirty="0">
                <a:solidFill>
                  <a:srgbClr val="FFFF00"/>
                </a:solidFill>
              </a:rPr>
              <a:t>                                      </a:t>
            </a:r>
            <a:r>
              <a:rPr lang="pt-BR" sz="2400" b="1" i="1" dirty="0">
                <a:solidFill>
                  <a:srgbClr val="FFFF00"/>
                </a:solidFill>
              </a:rPr>
              <a:t>ONLINE</a:t>
            </a:r>
            <a:endParaRPr lang="pt-BR" sz="2900" b="1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44448" y="2089100"/>
            <a:ext cx="8637072" cy="1914864"/>
          </a:xfrm>
        </p:spPr>
        <p:txBody>
          <a:bodyPr>
            <a:noAutofit/>
          </a:bodyPr>
          <a:lstStyle/>
          <a:p>
            <a:pPr algn="ctr"/>
            <a:r>
              <a:rPr lang="pt-BR" sz="3400" b="1" i="1" cap="none" dirty="0">
                <a:solidFill>
                  <a:srgbClr val="FFFF00"/>
                </a:solidFill>
              </a:rPr>
              <a:t>Financiamento e Prestação de Contas Eleitorais 2020</a:t>
            </a:r>
          </a:p>
          <a:p>
            <a:pPr algn="ctr"/>
            <a:endParaRPr lang="pt-BR" sz="400" b="1" i="1" cap="none" dirty="0">
              <a:solidFill>
                <a:srgbClr val="FFFF00"/>
              </a:solidFill>
            </a:endParaRPr>
          </a:p>
          <a:p>
            <a:pPr algn="ctr"/>
            <a:endParaRPr lang="pt-BR" sz="400" b="1" i="1" cap="none" dirty="0">
              <a:solidFill>
                <a:srgbClr val="FFFF00"/>
              </a:solidFill>
            </a:endParaRPr>
          </a:p>
          <a:p>
            <a:pPr algn="ctr"/>
            <a:r>
              <a:rPr lang="pt-BR" sz="2600" b="1" i="1" cap="none" dirty="0">
                <a:solidFill>
                  <a:srgbClr val="FFFF00"/>
                </a:solidFill>
              </a:rPr>
              <a:t>Uma parceria entre o CRCMG e EJEMG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734291" y="4691436"/>
            <a:ext cx="10861963" cy="1501547"/>
          </a:xfrm>
          <a:prstGeom prst="rect">
            <a:avLst/>
          </a:prstGeom>
        </p:spPr>
        <p:txBody>
          <a:bodyPr vert="horz" lIns="91440" tIns="91440" rIns="91440" bIns="91440" rtlCol="0">
            <a:no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>
                <a:solidFill>
                  <a:srgbClr val="FFFF00"/>
                </a:solidFill>
              </a:rPr>
              <a:t>Júlio César Diniz Rocha</a:t>
            </a:r>
          </a:p>
          <a:p>
            <a:r>
              <a:rPr lang="pt-BR" sz="1700" b="1" dirty="0">
                <a:solidFill>
                  <a:srgbClr val="FFFF00"/>
                </a:solidFill>
              </a:rPr>
              <a:t>- COORDENADOR DE CONTROLE DE CONTAS ELEITORAIS E PARTIDÁRIAS – </a:t>
            </a:r>
            <a:r>
              <a:rPr lang="pt-BR" sz="1700" b="1" dirty="0" err="1">
                <a:solidFill>
                  <a:srgbClr val="FFFF00"/>
                </a:solidFill>
              </a:rPr>
              <a:t>TRe-MG</a:t>
            </a:r>
            <a:endParaRPr lang="pt-BR" sz="1700" b="1" dirty="0">
              <a:solidFill>
                <a:srgbClr val="FFFF00"/>
              </a:solidFill>
            </a:endParaRPr>
          </a:p>
          <a:p>
            <a:r>
              <a:rPr lang="pt-BR" sz="1700" b="1" dirty="0">
                <a:solidFill>
                  <a:srgbClr val="FFFF00"/>
                </a:solidFill>
              </a:rPr>
              <a:t>- MEMBRO TITULAR DO GRUPO NACIONAL DE TRABALHO DAS NORMAS E SISTEMAS SOBRE FINANCIAMENTO E PRESTAÇÃO DE CONTAS ELEITORAIS DO TSE</a:t>
            </a:r>
          </a:p>
          <a:p>
            <a:endParaRPr lang="pt-BR" b="1" dirty="0">
              <a:solidFill>
                <a:srgbClr val="FFFF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55694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07756" y="1795076"/>
            <a:ext cx="11535507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pt-BR" sz="2100" dirty="0">
                <a:latin typeface="Arial" panose="020B0604020202020204" pitchFamily="34" charset="0"/>
              </a:rPr>
              <a:t>A conta bancária de campanha deve ser aberta, obrigatoriamente, independentemente de movimentação financeira, em agências bancárias ou postos de atendimento bancário: </a:t>
            </a:r>
          </a:p>
          <a:p>
            <a:pPr algn="just"/>
            <a:endParaRPr lang="pt-BR" sz="600" dirty="0">
              <a:latin typeface="Arial" panose="020B0604020202020204" pitchFamily="34" charset="0"/>
            </a:endParaRPr>
          </a:p>
          <a:p>
            <a:pPr algn="just"/>
            <a:r>
              <a:rPr lang="pt-BR" dirty="0">
                <a:latin typeface="Arial" panose="020B0604020202020204" pitchFamily="34" charset="0"/>
              </a:rPr>
              <a:t>	</a:t>
            </a:r>
            <a:r>
              <a:rPr lang="pt-BR" sz="2000" i="1" dirty="0">
                <a:latin typeface="Arial" panose="020B0604020202020204" pitchFamily="34" charset="0"/>
              </a:rPr>
              <a:t>I- pelo candidato, no prazo de 10 (dez) dias contados da concessão do CNPJ pela RFB;</a:t>
            </a:r>
          </a:p>
          <a:p>
            <a:pPr algn="just"/>
            <a:r>
              <a:rPr lang="pt-BR" sz="2000" i="1" dirty="0">
                <a:latin typeface="Arial" panose="020B0604020202020204" pitchFamily="34" charset="0"/>
              </a:rPr>
              <a:t>	II - os partidos que não abriram a conta bancária "Doações para Campanha" até o dia 15 de agosto de 2018, poderão fazê-lo até 15 de agosto do ano eleitoral.</a:t>
            </a:r>
          </a:p>
          <a:p>
            <a:pPr algn="just"/>
            <a:endParaRPr lang="pt-BR" sz="2400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pt-BR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pt-BR" sz="2100" dirty="0">
                <a:latin typeface="Arial" panose="020B0604020202020204" pitchFamily="34" charset="0"/>
              </a:rPr>
              <a:t>A obrigação prevista acima deve ser cumprida pelos partidos políticos e pelos candidatos, exceto se:</a:t>
            </a:r>
          </a:p>
          <a:p>
            <a:pPr algn="just"/>
            <a:r>
              <a:rPr lang="pt-BR" sz="800" dirty="0">
                <a:latin typeface="Arial" panose="020B0604020202020204" pitchFamily="34" charset="0"/>
              </a:rPr>
              <a:t>	</a:t>
            </a:r>
          </a:p>
          <a:p>
            <a:pPr algn="just"/>
            <a:r>
              <a:rPr lang="pt-BR" dirty="0">
                <a:latin typeface="Arial" panose="020B0604020202020204" pitchFamily="34" charset="0"/>
              </a:rPr>
              <a:t>	</a:t>
            </a:r>
            <a:r>
              <a:rPr lang="pt-BR" sz="2000" dirty="0">
                <a:solidFill>
                  <a:srgbClr val="FFFF00"/>
                </a:solidFill>
                <a:latin typeface="Arial" panose="020B0604020202020204" pitchFamily="34" charset="0"/>
              </a:rPr>
              <a:t>I - na circunscrição do candidato </a:t>
            </a:r>
            <a:r>
              <a:rPr lang="pt-B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não haja agência bancária ou posto de atendimento bancário ou; </a:t>
            </a:r>
          </a:p>
          <a:p>
            <a:pPr algn="just"/>
            <a:r>
              <a:rPr lang="pt-BR" sz="20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II - cujo candidato, formal e judicialmente, tenha renunciado, teve o registro indeferido, desistiu ou foi substituído antes do fim do prazo de 10 (dez) dias a contar da emissão do CNPJ de campanha e desde que não haja indícios de arrecadação de recursos e realização de gastos eleitorais.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1512276" y="1210437"/>
            <a:ext cx="9196752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200" dirty="0">
                <a:solidFill>
                  <a:srgbClr val="FFFF00"/>
                </a:solidFill>
              </a:rPr>
              <a:t>CONTA BANCÁRIA ESPECÍFICA DE CAMPANHA (DOAÇÕES PF)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795952" y="814647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4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3581788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55208" y="2213933"/>
            <a:ext cx="1118381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Nas hipóteses de repasses de recursos oriundos do Fundo Partidário (FP) e do Fundo Especial de Financiamento de Campanha (FEFC), os partidos políticos e os candidatos devem abrir contas bancárias distintas e específicas para o registro da movimentação financeira desses recursos;</a:t>
            </a:r>
          </a:p>
          <a:p>
            <a:pPr algn="just">
              <a:buClr>
                <a:srgbClr val="0070C0"/>
              </a:buClr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O partido político que aplicar recursos do Fundo Partidário na campanha eleitoral deve fazer a movimentação financeira diretamente na conta bancária especifica do fundo partidário, se já existente;</a:t>
            </a:r>
          </a:p>
          <a:p>
            <a:pPr algn="just">
              <a:buClr>
                <a:srgbClr val="0070C0"/>
              </a:buClr>
            </a:pPr>
            <a:endParaRPr lang="pt-B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É vedada a transferência de recursos entre contas cujas fontes possuam naturezas distintas.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991771" y="1209486"/>
            <a:ext cx="9910691" cy="8396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>
                <a:solidFill>
                  <a:srgbClr val="FFFF00"/>
                </a:solidFill>
              </a:rPr>
              <a:t>CONTAS BANCÁRIAS – FUNDO PARTIDÁRIO (FP) E FUNDO ESPECIAL  DE FINANCIAMENTO DE CAMPANHA - FEFC</a:t>
            </a:r>
          </a:p>
          <a:p>
            <a:pPr algn="ctr"/>
            <a:endParaRPr lang="pt-BR" sz="22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2760808" y="814647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4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2700858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39151" y="2363997"/>
            <a:ext cx="11802793" cy="423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pt-BR" sz="2100" dirty="0">
                <a:latin typeface="Arial" panose="020B0604020202020204" pitchFamily="34" charset="0"/>
              </a:rPr>
              <a:t>O uso de recursos financeiros para o pagamento de </a:t>
            </a:r>
            <a:r>
              <a:rPr lang="pt-BR" sz="2100" u="sng" dirty="0">
                <a:latin typeface="Arial" panose="020B0604020202020204" pitchFamily="34" charset="0"/>
              </a:rPr>
              <a:t>gastos eleitorais</a:t>
            </a:r>
            <a:r>
              <a:rPr lang="pt-BR" sz="2100" dirty="0">
                <a:latin typeface="Arial" panose="020B0604020202020204" pitchFamily="34" charset="0"/>
              </a:rPr>
              <a:t> que não provenham das contas específicas, bem como a </a:t>
            </a:r>
            <a:r>
              <a:rPr lang="pt-BR" sz="2100" u="sng" dirty="0">
                <a:latin typeface="Arial" panose="020B0604020202020204" pitchFamily="34" charset="0"/>
              </a:rPr>
              <a:t>arrecadação de recursos </a:t>
            </a:r>
            <a:r>
              <a:rPr lang="pt-BR" sz="2100" dirty="0">
                <a:latin typeface="Arial" panose="020B0604020202020204" pitchFamily="34" charset="0"/>
              </a:rPr>
              <a:t>que não transite por estas contas, implicará a desaprovação da prestação de contas do partido político ou do candidato; 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</a:pPr>
            <a:endParaRPr lang="pt-BR" sz="1200" dirty="0">
              <a:latin typeface="Arial" panose="020B0604020202020204" pitchFamily="34" charset="0"/>
            </a:endParaRPr>
          </a:p>
          <a:p>
            <a:pPr marL="285750" indent="-285750" algn="just">
              <a:buClr>
                <a:schemeClr val="accent6">
                  <a:lumMod val="60000"/>
                  <a:lumOff val="40000"/>
                </a:schemeClr>
              </a:buClr>
              <a:buFont typeface="Wingdings" panose="05000000000000000000" pitchFamily="2" charset="2"/>
              <a:buChar char="ü"/>
            </a:pPr>
            <a:r>
              <a:rPr lang="pt-BR" sz="2100" dirty="0">
                <a:latin typeface="Arial" panose="020B0604020202020204" pitchFamily="34" charset="0"/>
              </a:rPr>
              <a:t>Se comprovado o abuso do poder econômico por candidato, será cancelado o registro da sua candidatura ou cassado o seu diploma, se já houver sido outorgado (art. 30-A, da Lei 9.504/97).</a:t>
            </a:r>
          </a:p>
          <a:p>
            <a:pPr algn="just">
              <a:buClr>
                <a:schemeClr val="accent6">
                  <a:lumMod val="60000"/>
                  <a:lumOff val="40000"/>
                </a:schemeClr>
              </a:buClr>
            </a:pPr>
            <a:endParaRPr lang="pt-BR" sz="1400" dirty="0">
              <a:latin typeface="Arial" panose="020B0604020202020204" pitchFamily="34" charset="0"/>
            </a:endParaRPr>
          </a:p>
          <a:p>
            <a:pPr algn="just">
              <a:buClr>
                <a:srgbClr val="0070C0"/>
              </a:buClr>
            </a:pPr>
            <a:r>
              <a:rPr lang="pt-BR" sz="2100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pt-BR" sz="21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OBS:</a:t>
            </a:r>
            <a:r>
              <a:rPr lang="pt-BR" sz="21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1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Eventual recusa ou o embaraço à abertura de conta pela instituição financeira, inclusive no prazo fixado em lei, sujeitará o responsável ao disposto no art. 347 do Código Eleitoral.</a:t>
            </a:r>
          </a:p>
          <a:p>
            <a:pPr algn="just">
              <a:buClr>
                <a:srgbClr val="0070C0"/>
              </a:buClr>
            </a:pPr>
            <a:endParaRPr lang="pt-BR" sz="1100" b="1" i="1" dirty="0">
              <a:solidFill>
                <a:srgbClr val="FFFF00"/>
              </a:solidFill>
            </a:endParaRPr>
          </a:p>
          <a:p>
            <a:pPr algn="just">
              <a:buClr>
                <a:srgbClr val="0070C0"/>
              </a:buClr>
            </a:pPr>
            <a:r>
              <a:rPr lang="pt-BR" sz="22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pt-BR" sz="2100" b="1" i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Art. 347. Recusar alguém cumprimento ou obediência a diligências, ordens ou instruções da Justiça  Eleitoral ou opor embaraços à sua execução:   Pena - detenção de três meses a um ano e pagamento de 10 a 20 dias-multa.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1019906" y="1342541"/>
            <a:ext cx="10121705" cy="8396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dirty="0">
                <a:solidFill>
                  <a:srgbClr val="FFFF00"/>
                </a:solidFill>
              </a:rPr>
              <a:t>CONTAS BANCÁRIAS – DOAÇÔES PARA CAMPANHA, FUNDO PARTIDÁRIO (FP) E FUNDO ESPECIAL DE FINANCIAMENTO DE CAMPANHA – FEFC</a:t>
            </a:r>
            <a:endParaRPr lang="pt-BR" sz="2100" dirty="0">
              <a:solidFill>
                <a:srgbClr val="FFFF00"/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2795953" y="886750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4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11506569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50165" y="2226792"/>
            <a:ext cx="1124008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dirty="0">
                <a:latin typeface="Arial" panose="020B0604020202020204" pitchFamily="34" charset="0"/>
              </a:rPr>
              <a:t>Os recursos destinados às campanhas eleitorais, respeitados os limites previstos, somente são admitidos quando provenientes de: </a:t>
            </a:r>
          </a:p>
          <a:p>
            <a:pPr algn="just"/>
            <a:endParaRPr lang="pt-BR" sz="1000" dirty="0">
              <a:latin typeface="Arial" panose="020B0604020202020204" pitchFamily="34" charset="0"/>
            </a:endParaRP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1</a:t>
            </a:r>
            <a:r>
              <a:rPr lang="pt-BR" sz="2200" dirty="0">
                <a:latin typeface="Arial" panose="020B0604020202020204" pitchFamily="34" charset="0"/>
              </a:rPr>
              <a:t> - recursos próprios dos candidatos; </a:t>
            </a: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2</a:t>
            </a:r>
            <a:r>
              <a:rPr lang="pt-BR" sz="2200" dirty="0">
                <a:latin typeface="Arial" panose="020B0604020202020204" pitchFamily="34" charset="0"/>
              </a:rPr>
              <a:t> - doações financeiras ou estimáveis em dinheiro de pessoas físicas; </a:t>
            </a: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3</a:t>
            </a:r>
            <a:r>
              <a:rPr lang="pt-BR" sz="2200" dirty="0">
                <a:latin typeface="Arial" panose="020B0604020202020204" pitchFamily="34" charset="0"/>
              </a:rPr>
              <a:t> - doações de outros partidos políticos e de outros candidatos; </a:t>
            </a: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4</a:t>
            </a:r>
            <a:r>
              <a:rPr lang="pt-BR" sz="2200" dirty="0">
                <a:latin typeface="Arial" panose="020B0604020202020204" pitchFamily="34" charset="0"/>
              </a:rPr>
              <a:t> - comercialização de bens e/ou serviços ou promoção de eventos de arrecadação;</a:t>
            </a: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5</a:t>
            </a:r>
            <a:r>
              <a:rPr lang="pt-BR" sz="2200" dirty="0">
                <a:latin typeface="Arial" panose="020B0604020202020204" pitchFamily="34" charset="0"/>
              </a:rPr>
              <a:t> - recursos próprios dos partidos políticos, desde que identificada a origem dos terceiros doadores e que sejam provenientes: do </a:t>
            </a:r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Fundo Partidário</a:t>
            </a:r>
            <a:r>
              <a:rPr lang="pt-BR" sz="2200" dirty="0">
                <a:latin typeface="Arial" panose="020B0604020202020204" pitchFamily="34" charset="0"/>
              </a:rPr>
              <a:t>; do </a:t>
            </a:r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Fundo Especial de Financiamento de Campanha (FEFC)</a:t>
            </a:r>
            <a:r>
              <a:rPr lang="pt-BR" sz="2200" dirty="0">
                <a:latin typeface="Arial" panose="020B0604020202020204" pitchFamily="34" charset="0"/>
              </a:rPr>
              <a:t>; </a:t>
            </a:r>
          </a:p>
          <a:p>
            <a:pPr algn="just"/>
            <a:r>
              <a:rPr lang="pt-BR" sz="2200" dirty="0">
                <a:solidFill>
                  <a:srgbClr val="FFFF00"/>
                </a:solidFill>
                <a:latin typeface="Arial" panose="020B0604020202020204" pitchFamily="34" charset="0"/>
              </a:rPr>
              <a:t>6</a:t>
            </a:r>
            <a:r>
              <a:rPr lang="pt-BR" sz="2200" dirty="0">
                <a:latin typeface="Arial" panose="020B0604020202020204" pitchFamily="34" charset="0"/>
              </a:rPr>
              <a:t> - de rendimentos decorrentes da locação de bens próprios dos partidos políticos ou gerados pela aplicação financeira de suas disponibilidades.</a:t>
            </a:r>
            <a:endParaRPr lang="pt-BR" sz="2200" b="0" i="0" dirty="0">
              <a:effectLst/>
              <a:latin typeface="Arial" panose="020B0604020202020204" pitchFamily="34" charset="0"/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2901462" y="1272876"/>
            <a:ext cx="6198577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300" dirty="0">
                <a:solidFill>
                  <a:srgbClr val="FFFF00"/>
                </a:solidFill>
              </a:rPr>
              <a:t>ARRECADAÇÃO DE RECURSOS (Origens)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795953" y="886750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4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3109359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655051" y="2159091"/>
            <a:ext cx="10840915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dirty="0">
                <a:latin typeface="Arial" panose="020B0604020202020204" pitchFamily="34" charset="0"/>
              </a:rPr>
              <a:t>- A utilização de recursos próprios que tenham sido obtidos mediante </a:t>
            </a:r>
            <a:r>
              <a:rPr lang="pt-BR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empréstimo</a:t>
            </a:r>
            <a:r>
              <a:rPr lang="pt-BR" sz="2400" dirty="0">
                <a:latin typeface="Arial" panose="020B0604020202020204" pitchFamily="34" charset="0"/>
              </a:rPr>
              <a:t> somente é admitida quando a contratação ocorrer </a:t>
            </a:r>
            <a:r>
              <a:rPr lang="pt-BR" sz="24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em instituições financeiras ou equiparadas autorizadas a funcionar pelo Banco Central do Brasil.</a:t>
            </a:r>
          </a:p>
          <a:p>
            <a:pPr algn="just"/>
            <a:endParaRPr lang="pt-BR" sz="3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</a:endParaRPr>
          </a:p>
          <a:p>
            <a:pPr algn="just"/>
            <a:r>
              <a:rPr lang="pt-BR" sz="24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</a:rPr>
              <a:t>OBS: </a:t>
            </a:r>
            <a:r>
              <a:rPr lang="pt-BR" sz="2400" b="1" dirty="0">
                <a:solidFill>
                  <a:srgbClr val="FFFF00"/>
                </a:solidFill>
                <a:latin typeface="Arial" panose="020B0604020202020204" pitchFamily="34" charset="0"/>
              </a:rPr>
              <a:t>O candidato e o partido político devem comprovar à Justiça Eleitoral até a entrega da prestação de contas final: </a:t>
            </a:r>
          </a:p>
          <a:p>
            <a:pPr algn="just"/>
            <a:endParaRPr lang="pt-BR" sz="1000" b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just"/>
            <a:r>
              <a:rPr lang="pt-BR" sz="2300" b="1" i="1" dirty="0">
                <a:solidFill>
                  <a:srgbClr val="FFFF00"/>
                </a:solidFill>
                <a:latin typeface="Arial" panose="020B0604020202020204" pitchFamily="34" charset="0"/>
              </a:rPr>
              <a:t>I - a realização do empréstimo por meio de documentação legal e idônea; e </a:t>
            </a:r>
          </a:p>
          <a:p>
            <a:pPr algn="just"/>
            <a:endParaRPr lang="pt-BR" sz="1200" b="1" i="1" dirty="0">
              <a:solidFill>
                <a:srgbClr val="FFFF00"/>
              </a:solidFill>
              <a:latin typeface="Arial" panose="020B0604020202020204" pitchFamily="34" charset="0"/>
            </a:endParaRPr>
          </a:p>
          <a:p>
            <a:pPr algn="just"/>
            <a:r>
              <a:rPr lang="pt-BR" sz="2300" b="1" i="1" dirty="0">
                <a:solidFill>
                  <a:srgbClr val="FFFF00"/>
                </a:solidFill>
                <a:latin typeface="Arial" panose="020B0604020202020204" pitchFamily="34" charset="0"/>
              </a:rPr>
              <a:t>II - na hipótese de candidato, a sua integral quitação em relação aos recursos aplicados em campanha.</a:t>
            </a:r>
            <a:endParaRPr lang="pt-BR" sz="2300" b="1" i="1" dirty="0">
              <a:solidFill>
                <a:srgbClr val="FFFF00"/>
              </a:solidFill>
            </a:endParaRP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4572025" y="1400001"/>
            <a:ext cx="3006969" cy="4975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EMPRÉSTIMOS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3239990" y="918669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5679194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63770" y="2586446"/>
            <a:ext cx="1138606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O FEFC será disponibilizado pelo Tesouro Nacional ao Tribunal Superior Eleitoral e distribuído aos diretórios nacionais dos partidos políticos.</a:t>
            </a:r>
          </a:p>
          <a:p>
            <a:pPr algn="just"/>
            <a:endParaRPr lang="pt-BR" dirty="0">
              <a:latin typeface="+mj-lt"/>
            </a:endParaRP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Inexistindo candidatura própria ou em coligação na circunscrição, é vedado o repasse dos recursos do Fundo Especial de Financiamento de Campanha (FEFC) para outros partidos políticos ou candidaturas desses mesmos partidos.</a:t>
            </a:r>
          </a:p>
          <a:p>
            <a:pPr algn="just"/>
            <a:endParaRPr lang="pt-BR" dirty="0">
              <a:latin typeface="Arial" panose="020B0604020202020204" pitchFamily="34" charset="0"/>
            </a:endParaRP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É vedado o repasse de recursos do FP ou do FEFC, dentro ou fora da circunscrição, por partidos políticos ou candidatos que não pertençam à mesma coligação e/ou  que não sejam coligados.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2382714" y="1471389"/>
            <a:ext cx="74558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400" dirty="0">
                <a:solidFill>
                  <a:srgbClr val="FFFF00"/>
                </a:solidFill>
              </a:rPr>
              <a:t>DO FUNDO PARTIDÁRIO (FP) E FUNDO ESPECIAL DE FINANCIAMENTO DE CAMPANHA - FEFC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3239990" y="918669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1605850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07564" y="4325885"/>
            <a:ext cx="11307073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300" dirty="0">
                <a:latin typeface="Arial" panose="020B0604020202020204" pitchFamily="34" charset="0"/>
                <a:cs typeface="Arial" panose="020B0604020202020204" pitchFamily="34" charset="0"/>
              </a:rPr>
              <a:t>Os partidos políticos devem destinar no </a:t>
            </a:r>
            <a:r>
              <a:rPr lang="pt-BR" sz="23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mínimo 30% (trinta por cento) do montante do FP e do FEFC para aplicação nas campanhas de suas candidatas</a:t>
            </a:r>
            <a:r>
              <a:rPr lang="pt-BR" sz="23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pt-BR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300" dirty="0">
                <a:latin typeface="Arial" panose="020B0604020202020204" pitchFamily="34" charset="0"/>
                <a:cs typeface="Arial" panose="020B0604020202020204" pitchFamily="34" charset="0"/>
              </a:rPr>
              <a:t>Havendo percentual mais elevado de candidaturas femininas, o mínimo de recursos do FP e do FEFC deve ser aplicado no financiamento das campanhas de candidatas na mesma proporção. </a:t>
            </a:r>
          </a:p>
        </p:txBody>
      </p:sp>
      <p:sp>
        <p:nvSpPr>
          <p:cNvPr id="7" name="Retângulo 6"/>
          <p:cNvSpPr/>
          <p:nvPr/>
        </p:nvSpPr>
        <p:spPr>
          <a:xfrm>
            <a:off x="307564" y="2271905"/>
            <a:ext cx="11307073" cy="18620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2300" dirty="0">
                <a:latin typeface="Arial" panose="020B0604020202020204" pitchFamily="34" charset="0"/>
                <a:cs typeface="Arial" panose="020B0604020202020204" pitchFamily="34" charset="0"/>
              </a:rPr>
              <a:t>Os recursos provenientes do FEFC que não forem utilizados nas campanhas eleitorais deverão ser devolvidos ao Tesouro Nacional, obrigatória e integralmente, por meio de Guia de Recolhimento da União (GRU), no momento da apresentação da respectiva prestação de contas, e os provenientes do FP ao respectivo partido doador.</a:t>
            </a:r>
          </a:p>
        </p:txBody>
      </p:sp>
      <p:sp>
        <p:nvSpPr>
          <p:cNvPr id="9" name="Retângulo 8"/>
          <p:cNvSpPr/>
          <p:nvPr/>
        </p:nvSpPr>
        <p:spPr>
          <a:xfrm>
            <a:off x="2347570" y="1310532"/>
            <a:ext cx="74558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dirty="0">
                <a:solidFill>
                  <a:srgbClr val="FFFF00"/>
                </a:solidFill>
              </a:rPr>
              <a:t>DO FUNDO PARTIDÁRIO (FP) E FUNDO ESPECIAL DE FINANCIAMENTO DE CAMPANHA - FEFC</a:t>
            </a: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3239990" y="918669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1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14898095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65760" y="3723552"/>
            <a:ext cx="1153550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Na hipótese de repasse ou aplicação irregular de recursos do FP e do FEFC, em desacordo com as regras da legislação, deve o respectivo valor ser recolhido ao Tesouro Nacional pelo órgão ou candidato que realizou o repasse ou aplicação tido por irregular, respondendo solidariamente pela devolução o recebedor, na medida dos recursos que houver utilizado.</a:t>
            </a:r>
          </a:p>
        </p:txBody>
      </p:sp>
      <p:sp>
        <p:nvSpPr>
          <p:cNvPr id="2" name="Retângulo 1"/>
          <p:cNvSpPr/>
          <p:nvPr/>
        </p:nvSpPr>
        <p:spPr>
          <a:xfrm>
            <a:off x="365759" y="5527233"/>
            <a:ext cx="115355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O emprego ilícito de recursos do FP e/ou do FEFC, inclusive na hipótese de desvio de finalidade, sujeitará os responsáveis e beneficiários às sanções do art. 30-A da Lei n° 9.504/1 997, sem prejuízo das demais cominações legais cabíveis.</a:t>
            </a:r>
            <a:endParaRPr lang="pt-BR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65760" y="2239128"/>
            <a:ext cx="1153550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FF00"/>
              </a:buClr>
              <a:buFont typeface="Wingdings" panose="05000000000000000000" pitchFamily="2" charset="2"/>
              <a:buChar char="q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A verba do FP e do FEFC destinada ao custeio das candidaturas femininas deve ser aplicada pela candidata no interesse de sua campanha ou de outras campanhas femininas, </a:t>
            </a:r>
            <a:r>
              <a:rPr lang="pt-B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sendo ilícito o seu emprego, no todo ou em parte, exclusivamente para financiar candidaturas masculinas;</a:t>
            </a:r>
          </a:p>
        </p:txBody>
      </p:sp>
      <p:sp>
        <p:nvSpPr>
          <p:cNvPr id="8" name="Retângulo 7"/>
          <p:cNvSpPr/>
          <p:nvPr/>
        </p:nvSpPr>
        <p:spPr>
          <a:xfrm>
            <a:off x="2347571" y="1317949"/>
            <a:ext cx="7455877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200" dirty="0">
                <a:solidFill>
                  <a:srgbClr val="FFFF00"/>
                </a:solidFill>
              </a:rPr>
              <a:t>DO FUNDO PARTIDÁRIO (FP) E FUNDO ESPECIAL DE FINANCIAMENTO DE CAMPANHA - FEFC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1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41006078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3239991" y="814647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100" b="1" i="1" dirty="0">
                <a:solidFill>
                  <a:srgbClr val="FFFF00"/>
                </a:solidFill>
              </a:rPr>
              <a:t>DISTRIBUIÇÃO DO FEFC – Eleições 2020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648042"/>
              </p:ext>
            </p:extLst>
          </p:nvPr>
        </p:nvGraphicFramePr>
        <p:xfrm>
          <a:off x="887118" y="1517216"/>
          <a:ext cx="5070763" cy="5063688"/>
        </p:xfrm>
        <a:graphic>
          <a:graphicData uri="http://schemas.openxmlformats.org/drawingml/2006/table">
            <a:tbl>
              <a:tblPr firstRow="1" firstCol="1" bandRow="1"/>
              <a:tblGrid>
                <a:gridCol w="2933640">
                  <a:extLst>
                    <a:ext uri="{9D8B030D-6E8A-4147-A177-3AD203B41FA5}">
                      <a16:colId xmlns:a16="http://schemas.microsoft.com/office/drawing/2014/main" val="272064677"/>
                    </a:ext>
                  </a:extLst>
                </a:gridCol>
                <a:gridCol w="2137123">
                  <a:extLst>
                    <a:ext uri="{9D8B030D-6E8A-4147-A177-3AD203B41FA5}">
                      <a16:colId xmlns:a16="http://schemas.microsoft.com/office/drawing/2014/main" val="3479218725"/>
                    </a:ext>
                  </a:extLst>
                </a:gridCol>
              </a:tblGrid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Partido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pt-BR" sz="1800" b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(R$)        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6454526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PT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201.297.516,62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312392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199.442.419,81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0209488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MDB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148.253.393,14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2129951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PP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140.669.215,02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951459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PSD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138.872.223,52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1368294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PSDB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130.452.061,58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417129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DEM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120.810.759,08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482724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PL (PR)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117.621.670,45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437897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PSB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109.545.178,16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4544090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PDT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103.314.544,11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9811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REPUBLICANOS (PRB)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100.632.561,34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155709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PODE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77.968.130,80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5431510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PTB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46.658.777,07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768283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SOLIDARIEDADE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46.037.917,83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7791007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PSOL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40.634.516,50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3461790"/>
                  </a:ext>
                </a:extLst>
              </a:tr>
              <a:tr h="2978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PROS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37.187.846,96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8265913"/>
                  </a:ext>
                </a:extLst>
              </a:tr>
            </a:tbl>
          </a:graphicData>
        </a:graphic>
      </p:graphicFrame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303490"/>
              </p:ext>
            </p:extLst>
          </p:nvPr>
        </p:nvGraphicFramePr>
        <p:xfrm>
          <a:off x="6470073" y="1517223"/>
          <a:ext cx="5079502" cy="5112282"/>
        </p:xfrm>
        <a:graphic>
          <a:graphicData uri="http://schemas.openxmlformats.org/drawingml/2006/table">
            <a:tbl>
              <a:tblPr firstRow="1" firstCol="1" bandRow="1"/>
              <a:tblGrid>
                <a:gridCol w="2938696">
                  <a:extLst>
                    <a:ext uri="{9D8B030D-6E8A-4147-A177-3AD203B41FA5}">
                      <a16:colId xmlns:a16="http://schemas.microsoft.com/office/drawing/2014/main" val="2841842658"/>
                    </a:ext>
                  </a:extLst>
                </a:gridCol>
                <a:gridCol w="2140806">
                  <a:extLst>
                    <a:ext uri="{9D8B030D-6E8A-4147-A177-3AD203B41FA5}">
                      <a16:colId xmlns:a16="http://schemas.microsoft.com/office/drawing/2014/main" val="1172514418"/>
                    </a:ext>
                  </a:extLst>
                </a:gridCol>
              </a:tblGrid>
              <a:tr h="2543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Partido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pt-BR" sz="1800" b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(R$)        </a:t>
                      </a:r>
                      <a:endParaRPr lang="pt-BR" sz="1800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0950049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NOVO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36.564.183,26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4734395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CIDADANIA (PPS)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35.824.724,42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829400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PATRI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       35.139.355,52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536952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PSC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33.239.786,22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7873006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 do B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30.941.860,30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9198389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28.430.214,66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027394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AVANTE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28.121.267,64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554050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PV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20.498.922,01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4301676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PTC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9.498.596,58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5450774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PMN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5.872.173,76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1129988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DC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4.025.171,90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661649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PCB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5092836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PCO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7690530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PMB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582081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PRTB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590680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PSTU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7646396"/>
                  </a:ext>
                </a:extLst>
              </a:tr>
              <a:tr h="2679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UP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         1.233.305,95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617755"/>
                  </a:ext>
                </a:extLst>
              </a:tr>
              <a:tr h="2543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GERAL </a:t>
                      </a:r>
                      <a:endParaRPr lang="pt-BR" sz="1800" b="1" i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 i="1" dirty="0">
                          <a:solidFill>
                            <a:srgbClr val="FFFF00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2.034.954.823,96</a:t>
                      </a:r>
                      <a:endParaRPr lang="pt-BR" sz="1800" b="1" i="1" dirty="0">
                        <a:solidFill>
                          <a:srgbClr val="FFFF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6341" marR="6634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8159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4893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Subtítulo 2"/>
          <p:cNvSpPr txBox="1">
            <a:spLocks/>
          </p:cNvSpPr>
          <p:nvPr/>
        </p:nvSpPr>
        <p:spPr>
          <a:xfrm>
            <a:off x="3714695" y="1312364"/>
            <a:ext cx="4721629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(MEIOS)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448408" y="2124590"/>
            <a:ext cx="11218984" cy="4078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>
                <a:latin typeface="Arial" panose="020B0604020202020204" pitchFamily="34" charset="0"/>
              </a:rPr>
              <a:t>As doações de pessoas físicas e de recursos próprios somente poderão ser realizadas, inclusive pela internet, por meio de: </a:t>
            </a:r>
          </a:p>
          <a:p>
            <a:pPr algn="just"/>
            <a:endParaRPr lang="pt-BR" dirty="0">
              <a:latin typeface="Arial" panose="020B0604020202020204" pitchFamily="34" charset="0"/>
            </a:endParaRP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I- </a:t>
            </a:r>
            <a:r>
              <a:rPr lang="pt-BR" sz="2300" u="sng" dirty="0">
                <a:latin typeface="Arial" panose="020B0604020202020204" pitchFamily="34" charset="0"/>
              </a:rPr>
              <a:t>transação bancária </a:t>
            </a:r>
            <a:r>
              <a:rPr lang="pt-BR" sz="2300" dirty="0">
                <a:latin typeface="Arial" panose="020B0604020202020204" pitchFamily="34" charset="0"/>
              </a:rPr>
              <a:t>na qual o CPF ou CNPJ (candidato ou partido) do doador seja obrigatoriamente identificado; </a:t>
            </a:r>
          </a:p>
          <a:p>
            <a:pPr algn="just"/>
            <a:endParaRPr lang="pt-BR" sz="1000" dirty="0">
              <a:latin typeface="Arial" panose="020B0604020202020204" pitchFamily="34" charset="0"/>
            </a:endParaRPr>
          </a:p>
          <a:p>
            <a:pPr algn="just"/>
            <a:endParaRPr lang="pt-BR" sz="600" dirty="0">
              <a:latin typeface="Arial" panose="020B0604020202020204" pitchFamily="34" charset="0"/>
            </a:endParaRP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II - </a:t>
            </a:r>
            <a:r>
              <a:rPr lang="pt-BR" sz="2300" u="sng" dirty="0">
                <a:latin typeface="Arial" panose="020B0604020202020204" pitchFamily="34" charset="0"/>
              </a:rPr>
              <a:t>doação ou cessão temporária de bens e/ou serviços estimáveis em dinheiro</a:t>
            </a:r>
            <a:r>
              <a:rPr lang="pt-BR" sz="2300" dirty="0">
                <a:latin typeface="Arial" panose="020B0604020202020204" pitchFamily="34" charset="0"/>
              </a:rPr>
              <a:t>, com a demonstração de que o doador é proprietário do bem ou é o responsável direto pela prestação de serviços; </a:t>
            </a:r>
          </a:p>
          <a:p>
            <a:pPr algn="just"/>
            <a:endParaRPr lang="pt-BR" sz="1000" dirty="0">
              <a:latin typeface="Arial" panose="020B0604020202020204" pitchFamily="34" charset="0"/>
            </a:endParaRPr>
          </a:p>
          <a:p>
            <a:pPr algn="just"/>
            <a:endParaRPr lang="pt-BR" sz="600" dirty="0">
              <a:latin typeface="Arial" panose="020B0604020202020204" pitchFamily="34" charset="0"/>
            </a:endParaRP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III - instituições que promovam técnicas e serviços de </a:t>
            </a:r>
            <a:r>
              <a:rPr lang="pt-BR" sz="2300" u="sng" dirty="0">
                <a:latin typeface="Arial" panose="020B0604020202020204" pitchFamily="34" charset="0"/>
              </a:rPr>
              <a:t>financiamento coletivo </a:t>
            </a:r>
            <a:r>
              <a:rPr lang="pt-BR" sz="2300" dirty="0">
                <a:latin typeface="Arial" panose="020B0604020202020204" pitchFamily="34" charset="0"/>
              </a:rPr>
              <a:t>por meio de sítios da internet, aplicativos eletrônicos e outros recursos similares. 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3416805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638929" y="2347545"/>
            <a:ext cx="10848109" cy="4302637"/>
          </a:xfrm>
        </p:spPr>
        <p:txBody>
          <a:bodyPr>
            <a:normAutofit/>
          </a:bodyPr>
          <a:lstStyle/>
          <a:p>
            <a:pPr algn="just"/>
            <a:r>
              <a:rPr lang="pt-BR" sz="3000" b="1" dirty="0">
                <a:solidFill>
                  <a:srgbClr val="FFFF00"/>
                </a:solidFill>
              </a:rPr>
              <a:t>LEGISLAÇÃO APLICÁVEL:</a:t>
            </a:r>
          </a:p>
          <a:p>
            <a:pPr marL="342900" indent="-342900" algn="just">
              <a:buFontTx/>
              <a:buChar char="-"/>
            </a:pPr>
            <a:r>
              <a:rPr lang="pt-BR" sz="2800" b="1" dirty="0">
                <a:solidFill>
                  <a:srgbClr val="FFFF00"/>
                </a:solidFill>
              </a:rPr>
              <a:t>Lei 9.504/97 </a:t>
            </a:r>
            <a:r>
              <a:rPr lang="pt-BR" sz="2800" dirty="0">
                <a:solidFill>
                  <a:srgbClr val="FFFF00"/>
                </a:solidFill>
              </a:rPr>
              <a:t>(</a:t>
            </a:r>
            <a:r>
              <a:rPr lang="pt-BR" sz="2400" dirty="0">
                <a:solidFill>
                  <a:srgbClr val="FFFF00"/>
                </a:solidFill>
              </a:rPr>
              <a:t>lei das eleições</a:t>
            </a:r>
            <a:r>
              <a:rPr lang="pt-BR" sz="2800" dirty="0">
                <a:solidFill>
                  <a:srgbClr val="FFFF00"/>
                </a:solidFill>
              </a:rPr>
              <a:t>)</a:t>
            </a:r>
          </a:p>
          <a:p>
            <a:pPr marL="342900" indent="-342900" algn="just">
              <a:buFontTx/>
              <a:buChar char="-"/>
            </a:pPr>
            <a:r>
              <a:rPr lang="pt-BR" sz="2800" b="1" dirty="0">
                <a:solidFill>
                  <a:srgbClr val="FFFF00"/>
                </a:solidFill>
              </a:rPr>
              <a:t>Resolução </a:t>
            </a:r>
            <a:r>
              <a:rPr lang="pt-BR" sz="2800" b="1" dirty="0" err="1">
                <a:solidFill>
                  <a:srgbClr val="FFFF00"/>
                </a:solidFill>
              </a:rPr>
              <a:t>Tse</a:t>
            </a:r>
            <a:r>
              <a:rPr lang="pt-BR" sz="2800" b="1" dirty="0">
                <a:solidFill>
                  <a:srgbClr val="FFFF00"/>
                </a:solidFill>
              </a:rPr>
              <a:t> nº 23.607/2019 </a:t>
            </a:r>
            <a:r>
              <a:rPr lang="pt-BR" sz="2800" dirty="0">
                <a:solidFill>
                  <a:srgbClr val="FFFF00"/>
                </a:solidFill>
              </a:rPr>
              <a:t>(</a:t>
            </a:r>
            <a:r>
              <a:rPr lang="pt-BR" sz="2400" dirty="0">
                <a:solidFill>
                  <a:srgbClr val="FFFF00"/>
                </a:solidFill>
              </a:rPr>
              <a:t>Dispõe sobre arrecadação,  gastos e prestação de contas das eleições 2020);</a:t>
            </a:r>
          </a:p>
          <a:p>
            <a:pPr marL="342900" indent="-342900" algn="just">
              <a:buFontTx/>
              <a:buChar char="-"/>
            </a:pPr>
            <a:r>
              <a:rPr lang="pt-BR" sz="2800" b="1" dirty="0">
                <a:solidFill>
                  <a:srgbClr val="FFFF00"/>
                </a:solidFill>
              </a:rPr>
              <a:t>RESOLUÇÃO TSE Nº 23.605/2019 </a:t>
            </a:r>
            <a:r>
              <a:rPr lang="pt-BR" sz="2400" dirty="0">
                <a:solidFill>
                  <a:srgbClr val="FFFF00"/>
                </a:solidFill>
              </a:rPr>
              <a:t>(DISPÕE SOBRE O FEFC – FUNDO ESPECIAL DE FINANCIAMENTO DE CAMPANHA);</a:t>
            </a:r>
          </a:p>
          <a:p>
            <a:pPr marL="342900" indent="-342900" algn="just">
              <a:buFontTx/>
              <a:buChar char="-"/>
            </a:pPr>
            <a:r>
              <a:rPr lang="pt-BR" sz="2800" b="1" dirty="0">
                <a:solidFill>
                  <a:srgbClr val="FFFF00"/>
                </a:solidFill>
              </a:rPr>
              <a:t>COMUNICADO BACEN Nº 3551</a:t>
            </a:r>
            <a:r>
              <a:rPr lang="pt-BR" sz="2400" b="1" dirty="0">
                <a:solidFill>
                  <a:srgbClr val="FFFF00"/>
                </a:solidFill>
              </a:rPr>
              <a:t>/2020</a:t>
            </a:r>
            <a:r>
              <a:rPr lang="pt-BR" sz="2400" dirty="0">
                <a:solidFill>
                  <a:srgbClr val="FFFF00"/>
                </a:solidFill>
              </a:rPr>
              <a:t> (DISPÕE SOBRE A ABERTURA DE CONTAS BANCÁRIAS PARA AS ELEIÇÕES 2020).</a:t>
            </a:r>
          </a:p>
          <a:p>
            <a:pPr marL="342900" indent="-342900" algn="just">
              <a:buFontTx/>
              <a:buChar char="-"/>
            </a:pPr>
            <a:endParaRPr lang="pt-BR" sz="2400" dirty="0">
              <a:solidFill>
                <a:srgbClr val="FFFF00"/>
              </a:solidFill>
            </a:endParaRPr>
          </a:p>
          <a:p>
            <a:pPr algn="just"/>
            <a:endParaRPr lang="pt-BR" sz="2400" dirty="0">
              <a:solidFill>
                <a:srgbClr val="FFFF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5"/>
          </a:xfrm>
          <a:prstGeom prst="rect">
            <a:avLst/>
          </a:prstGeom>
        </p:spPr>
      </p:pic>
      <p:sp>
        <p:nvSpPr>
          <p:cNvPr id="7" name="Subtítulo 2"/>
          <p:cNvSpPr txBox="1">
            <a:spLocks/>
          </p:cNvSpPr>
          <p:nvPr/>
        </p:nvSpPr>
        <p:spPr>
          <a:xfrm>
            <a:off x="1642540" y="989184"/>
            <a:ext cx="8637072" cy="1358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3400" b="1" cap="none" dirty="0">
                <a:solidFill>
                  <a:srgbClr val="FFFF00"/>
                </a:solidFill>
              </a:rPr>
              <a:t>Financiamento e Prestação de Contas Eleitorais</a:t>
            </a:r>
          </a:p>
        </p:txBody>
      </p:sp>
    </p:spTree>
    <p:extLst>
      <p:ext uri="{BB962C8B-B14F-4D97-AF65-F5344CB8AC3E}">
        <p14:creationId xmlns:p14="http://schemas.microsoft.com/office/powerpoint/2010/main" val="3082676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95655" y="2068059"/>
            <a:ext cx="11218984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b="1" dirty="0">
                <a:latin typeface="Arial" panose="020B0604020202020204" pitchFamily="34" charset="0"/>
              </a:rPr>
              <a:t>As </a:t>
            </a:r>
            <a:r>
              <a:rPr lang="pt-BR" sz="2200" b="1" u="sng" dirty="0">
                <a:solidFill>
                  <a:srgbClr val="FFFF00"/>
                </a:solidFill>
                <a:latin typeface="Arial" panose="020B0604020202020204" pitchFamily="34" charset="0"/>
              </a:rPr>
              <a:t>doações financeiras </a:t>
            </a:r>
            <a:r>
              <a:rPr lang="pt-BR" sz="2200" b="1" dirty="0">
                <a:latin typeface="Arial" panose="020B0604020202020204" pitchFamily="34" charset="0"/>
              </a:rPr>
              <a:t>de </a:t>
            </a:r>
            <a:r>
              <a:rPr lang="pt-BR" sz="2200" b="1" u="sng" dirty="0">
                <a:latin typeface="Arial" panose="020B0604020202020204" pitchFamily="34" charset="0"/>
              </a:rPr>
              <a:t>valor igual ou superior a R$ 1.064,10</a:t>
            </a:r>
            <a:r>
              <a:rPr lang="pt-BR" sz="2200" b="1" dirty="0">
                <a:latin typeface="Arial" panose="020B0604020202020204" pitchFamily="34" charset="0"/>
              </a:rPr>
              <a:t> (mil e sessenta e quatro reais e dez centavos) só poderão ser realizadas </a:t>
            </a:r>
            <a:r>
              <a:rPr lang="pt-BR" sz="2200" b="1" u="sng" dirty="0">
                <a:latin typeface="Arial" panose="020B0604020202020204" pitchFamily="34" charset="0"/>
              </a:rPr>
              <a:t>mediante transferência eletrônica </a:t>
            </a:r>
            <a:r>
              <a:rPr lang="pt-BR" sz="2200" b="1" dirty="0">
                <a:latin typeface="Arial" panose="020B0604020202020204" pitchFamily="34" charset="0"/>
              </a:rPr>
              <a:t>entre as contas bancárias do doador e do beneficiário da doação ou </a:t>
            </a:r>
            <a:r>
              <a:rPr lang="pt-BR" sz="2200" b="1" u="sng" dirty="0">
                <a:latin typeface="Arial" panose="020B0604020202020204" pitchFamily="34" charset="0"/>
              </a:rPr>
              <a:t>cheque cruzado e nominal. </a:t>
            </a:r>
          </a:p>
          <a:p>
            <a:pPr algn="just"/>
            <a:endParaRPr lang="pt-BR" sz="2000" dirty="0"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dirty="0">
                <a:latin typeface="Arial" panose="020B0604020202020204" pitchFamily="34" charset="0"/>
              </a:rPr>
              <a:t>As doações financeiras, </a:t>
            </a:r>
            <a:r>
              <a:rPr lang="pt-BR" sz="2200" b="1" dirty="0">
                <a:solidFill>
                  <a:srgbClr val="FFFF00"/>
                </a:solidFill>
                <a:latin typeface="Arial" panose="020B0604020202020204" pitchFamily="34" charset="0"/>
              </a:rPr>
              <a:t>de valor igual ou superior a R$ 1.064,10 (mil e sessenta e quatro reais e dez centavos), recebidas em espécie, não podem ser utilizadas </a:t>
            </a:r>
            <a:r>
              <a:rPr lang="pt-BR" sz="2200" dirty="0">
                <a:latin typeface="Arial" panose="020B0604020202020204" pitchFamily="34" charset="0"/>
              </a:rPr>
              <a:t>e devem, na hipótese de identificação do doador, ser a ele restituídas ou, se isso não for possível, devem ser consideradas de origem não identificada (RONI) e recolhidas ao Tesouro Nacional, de acordo com o art. 32 da Resolução TSE nº 23.607/2019.</a:t>
            </a:r>
          </a:p>
          <a:p>
            <a:pPr algn="just"/>
            <a:endParaRPr lang="pt-BR" sz="2000" dirty="0">
              <a:latin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BR" sz="2200" dirty="0">
                <a:latin typeface="Arial" panose="020B0604020202020204" pitchFamily="34" charset="0"/>
              </a:rPr>
              <a:t>No caso da </a:t>
            </a:r>
            <a:r>
              <a:rPr lang="pt-BR" sz="2200" u="sng" dirty="0">
                <a:latin typeface="Arial" panose="020B0604020202020204" pitchFamily="34" charset="0"/>
              </a:rPr>
              <a:t>utilização das doações financeiras recebidas</a:t>
            </a:r>
            <a:r>
              <a:rPr lang="pt-BR" sz="2200" dirty="0">
                <a:latin typeface="Arial" panose="020B0604020202020204" pitchFamily="34" charset="0"/>
              </a:rPr>
              <a:t>, ainda que identificado o doador, os valores devem ser recolhidos ao Tesouro Nacional.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239990" y="1298781"/>
            <a:ext cx="5851255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(Limite em espécie)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23214875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445156" y="2309370"/>
            <a:ext cx="11342076" cy="3885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dirty="0">
                <a:latin typeface="Arial" panose="020B0604020202020204" pitchFamily="34" charset="0"/>
              </a:rPr>
              <a:t>A partir de </a:t>
            </a:r>
            <a:r>
              <a:rPr lang="pt-BR" sz="2200" u="sng" dirty="0">
                <a:latin typeface="Arial" panose="020B0604020202020204" pitchFamily="34" charset="0"/>
              </a:rPr>
              <a:t>15 de maio</a:t>
            </a:r>
            <a:r>
              <a:rPr lang="pt-BR" sz="2200" dirty="0">
                <a:latin typeface="Arial" panose="020B0604020202020204" pitchFamily="34" charset="0"/>
              </a:rPr>
              <a:t>, foi facultada aos pré-candidatos a arrecadação prévia de recursos nesta modalidade, mas a liberação de recursos por parte das entidades arrecadadoras fica condicionada ao cumprimento, pelo candidato, dos pré-requisitos definidos nas alíneas "a" até "c", do art. 3º da Resolução TSE nº 23.607/2019.</a:t>
            </a:r>
          </a:p>
          <a:p>
            <a:pPr algn="just"/>
            <a:endParaRPr lang="pt-BR" sz="1400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dirty="0">
                <a:latin typeface="Arial" panose="020B0604020202020204" pitchFamily="34" charset="0"/>
              </a:rPr>
              <a:t>Na hipótese prevista acima, se não for solicitado o registro da candidatura, as entidades arrecadadoras deverão devolver os valores arrecadados aos doadores na forma e nas condições estabelecidas entre a entidade arrecadadora e o pré-candidato.</a:t>
            </a:r>
          </a:p>
          <a:p>
            <a:pPr algn="just"/>
            <a:endParaRPr lang="pt-BR" sz="1400" dirty="0">
              <a:latin typeface="Arial" panose="020B0604020202020204" pitchFamily="34" charset="0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pt-BR" sz="2200" dirty="0">
                <a:latin typeface="Arial" panose="020B0604020202020204" pitchFamily="34" charset="0"/>
              </a:rPr>
              <a:t>Incumbe à instituição arrecadadora encaminhar ao prestador de contas a identificação completa dos doadores, ainda que a doação seja efetivada por intermédio de cartão de crédito. </a:t>
            </a:r>
            <a:endParaRPr lang="pt-BR" sz="2200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277233" y="1223678"/>
            <a:ext cx="7596553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(FINANCIAMENTO COLETIVO)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3239991" y="1586445"/>
            <a:ext cx="5752407" cy="445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BR" sz="2100" dirty="0">
                <a:solidFill>
                  <a:srgbClr val="FFFF00"/>
                </a:solidFill>
                <a:latin typeface="Arial" panose="020B0604020202020204" pitchFamily="34" charset="0"/>
              </a:rPr>
              <a:t>(Crowdfunding / vaquinha) </a:t>
            </a:r>
            <a:r>
              <a:rPr lang="pt-BR" sz="2100" dirty="0">
                <a:latin typeface="Arial" panose="020B0604020202020204" pitchFamily="34" charset="0"/>
              </a:rPr>
              <a:t>  </a:t>
            </a:r>
            <a:endParaRPr lang="pt-BR" sz="21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5152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Subtítulo 2"/>
          <p:cNvSpPr txBox="1">
            <a:spLocks/>
          </p:cNvSpPr>
          <p:nvPr/>
        </p:nvSpPr>
        <p:spPr>
          <a:xfrm>
            <a:off x="3239991" y="1635471"/>
            <a:ext cx="5752407" cy="445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BR" sz="2100" dirty="0">
                <a:solidFill>
                  <a:srgbClr val="FFFF00"/>
                </a:solidFill>
                <a:latin typeface="Arial" panose="020B0604020202020204" pitchFamily="34" charset="0"/>
              </a:rPr>
              <a:t>(Crowdfunding / vaquinha) </a:t>
            </a:r>
            <a:r>
              <a:rPr lang="pt-BR" sz="2100" dirty="0">
                <a:latin typeface="Arial" panose="020B0604020202020204" pitchFamily="34" charset="0"/>
              </a:rPr>
              <a:t>  </a:t>
            </a:r>
            <a:endParaRPr lang="pt-BR" sz="2100" dirty="0">
              <a:solidFill>
                <a:srgbClr val="FFFF00"/>
              </a:solidFill>
            </a:endParaRPr>
          </a:p>
        </p:txBody>
      </p:sp>
      <p:sp>
        <p:nvSpPr>
          <p:cNvPr id="4" name="Retângulo 3"/>
          <p:cNvSpPr/>
          <p:nvPr/>
        </p:nvSpPr>
        <p:spPr>
          <a:xfrm>
            <a:off x="422856" y="2302907"/>
            <a:ext cx="11305308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2300" b="1" dirty="0">
                <a:latin typeface="Arial" panose="020B0604020202020204" pitchFamily="34" charset="0"/>
              </a:rPr>
              <a:t>O financiamento coletivo, se adotado, deverá atender aos seguintes requisitos</a:t>
            </a:r>
            <a:r>
              <a:rPr lang="pt-BR" sz="2200" b="1" dirty="0">
                <a:latin typeface="Arial" panose="020B0604020202020204" pitchFamily="34" charset="0"/>
              </a:rPr>
              <a:t>: </a:t>
            </a:r>
          </a:p>
          <a:p>
            <a:pPr algn="just"/>
            <a:endParaRPr lang="pt-BR" sz="1200" b="1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1</a:t>
            </a:r>
            <a:r>
              <a:rPr lang="pt-BR" sz="2100" dirty="0">
                <a:latin typeface="Arial" panose="020B0604020202020204" pitchFamily="34" charset="0"/>
              </a:rPr>
              <a:t> - cadastro prévio na Justiça Eleitoral pela instituição arrecadadora, observado o atendimento, nos termos da lei e da regulamentação expedida pelo Banco Central do Brasil, dos critérios para operar arranjos de pagamento; </a:t>
            </a:r>
          </a:p>
          <a:p>
            <a:pPr algn="just"/>
            <a:endParaRPr lang="pt-BR" sz="16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2</a:t>
            </a:r>
            <a:r>
              <a:rPr lang="pt-BR" sz="2100" dirty="0">
                <a:latin typeface="Arial" panose="020B0604020202020204" pitchFamily="34" charset="0"/>
              </a:rPr>
              <a:t> - identificação obrigatória, com o nome completo e o número de inscrição no cadastro de pessoas físicas (CPF) de cada um dos doadores, o valor das quantias doadas individualmente, a forma de pagamento e as datas das respectivas doações; </a:t>
            </a:r>
          </a:p>
          <a:p>
            <a:pPr algn="just"/>
            <a:endParaRPr lang="pt-BR" sz="16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3</a:t>
            </a:r>
            <a:r>
              <a:rPr lang="pt-BR" sz="2100" dirty="0">
                <a:latin typeface="Arial" panose="020B0604020202020204" pitchFamily="34" charset="0"/>
              </a:rPr>
              <a:t> - disponibilização, em sítio eletrônico, de lista com identificação dos doadores e das respectivas quantias doadas, cujo endereço eletrônico, bem como a identificação da instituição arrecadadora, devem ser informados à Justiça Eleitoral, na forma por ela fixada; 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317917" y="1223678"/>
            <a:ext cx="7596553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(FINANCIAMENTO COLETIVO)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24837399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541871" y="2076395"/>
            <a:ext cx="1114864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400" dirty="0">
                <a:latin typeface="Arial" panose="020B0604020202020204" pitchFamily="34" charset="0"/>
              </a:rPr>
              <a:t>Continuação...</a:t>
            </a:r>
          </a:p>
          <a:p>
            <a:pPr algn="just"/>
            <a:endParaRPr lang="pt-BR" sz="10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4</a:t>
            </a:r>
            <a:r>
              <a:rPr lang="pt-BR" sz="2100" dirty="0">
                <a:latin typeface="Arial" panose="020B0604020202020204" pitchFamily="34" charset="0"/>
              </a:rPr>
              <a:t> - emissão obrigatória de recibo de comprovação para cada doação realizada, sob a responsabilidade da entidade arrecadadora; </a:t>
            </a:r>
          </a:p>
          <a:p>
            <a:pPr algn="just"/>
            <a:endParaRPr lang="pt-BR" sz="1500" b="1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5</a:t>
            </a:r>
            <a:r>
              <a:rPr lang="pt-BR" sz="2100" dirty="0">
                <a:latin typeface="Arial" panose="020B0604020202020204" pitchFamily="34" charset="0"/>
              </a:rPr>
              <a:t> – envio imediato, pela entidade arrecadadora, para o candidato e a Justiça Eleitoral, na forma por ela estabelecida, de todas as informações relativas à doação;</a:t>
            </a:r>
          </a:p>
          <a:p>
            <a:pPr algn="just"/>
            <a:endParaRPr lang="pt-BR" sz="15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6</a:t>
            </a:r>
            <a:r>
              <a:rPr lang="pt-BR" sz="2100" dirty="0">
                <a:latin typeface="Arial" panose="020B0604020202020204" pitchFamily="34" charset="0"/>
              </a:rPr>
              <a:t> - ampla ciência a candidatos e eleitores acerca das taxas administrativas a serem cobradas pela realização do serviço; </a:t>
            </a:r>
          </a:p>
          <a:p>
            <a:pPr algn="just"/>
            <a:endParaRPr lang="pt-BR" sz="15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7</a:t>
            </a:r>
            <a:r>
              <a:rPr lang="pt-BR" sz="2100" dirty="0">
                <a:latin typeface="Arial" panose="020B0604020202020204" pitchFamily="34" charset="0"/>
              </a:rPr>
              <a:t> - movimentação dos recursos captados na conta bancária destinada ao recebimento de doações para campanha; </a:t>
            </a:r>
          </a:p>
          <a:p>
            <a:pPr algn="just"/>
            <a:endParaRPr lang="pt-BR" sz="1500" dirty="0">
              <a:latin typeface="Arial" panose="020B0604020202020204" pitchFamily="34" charset="0"/>
            </a:endParaRPr>
          </a:p>
          <a:p>
            <a:pPr algn="just"/>
            <a:r>
              <a:rPr lang="pt-BR" sz="2100" b="1" dirty="0">
                <a:latin typeface="Arial" panose="020B0604020202020204" pitchFamily="34" charset="0"/>
              </a:rPr>
              <a:t>8</a:t>
            </a:r>
            <a:r>
              <a:rPr lang="pt-BR" sz="2100" dirty="0">
                <a:latin typeface="Arial" panose="020B0604020202020204" pitchFamily="34" charset="0"/>
              </a:rPr>
              <a:t> - observância dos dispositivos da legislação eleitoral relacionados à propaganda na internet.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3239991" y="1635471"/>
            <a:ext cx="5752407" cy="4451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buNone/>
            </a:pPr>
            <a:r>
              <a:rPr lang="pt-BR" sz="2100" dirty="0">
                <a:solidFill>
                  <a:srgbClr val="FFFF00"/>
                </a:solidFill>
                <a:latin typeface="Arial" panose="020B0604020202020204" pitchFamily="34" charset="0"/>
              </a:rPr>
              <a:t>(Crowdfunding / vaquinha) </a:t>
            </a:r>
            <a:r>
              <a:rPr lang="pt-BR" sz="2100" dirty="0">
                <a:latin typeface="Arial" panose="020B0604020202020204" pitchFamily="34" charset="0"/>
              </a:rPr>
              <a:t>  </a:t>
            </a:r>
            <a:endParaRPr lang="pt-BR" sz="21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2317917" y="1223678"/>
            <a:ext cx="7596553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(FINANCIAMENTO COLETIVO)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750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276662" y="1938006"/>
            <a:ext cx="11597696" cy="45550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1950" b="1" dirty="0">
                <a:latin typeface="Arial" panose="020B0604020202020204" pitchFamily="34" charset="0"/>
              </a:rPr>
              <a:t>As doações realizadas por pessoas físicas são limitadas a 10% (dez por cento) dos rendimentos brutos auferidos pelo doador no ano-calendário anterior à eleição;</a:t>
            </a:r>
          </a:p>
          <a:p>
            <a:pPr algn="just">
              <a:buClr>
                <a:srgbClr val="FFFF00"/>
              </a:buClr>
            </a:pPr>
            <a:endParaRPr lang="pt-BR" sz="1200" dirty="0">
              <a:latin typeface="Arial" panose="020B0604020202020204" pitchFamily="34" charset="0"/>
            </a:endParaRPr>
          </a:p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1950" b="1" dirty="0">
                <a:latin typeface="Arial" panose="020B0604020202020204" pitchFamily="34" charset="0"/>
              </a:rPr>
              <a:t>O candidato poderá usar recursos próprios em sua campanha até o total de 10% (dez por cento) dos limites previstos para gastos de campanha no cargo em que concorrer;</a:t>
            </a:r>
          </a:p>
          <a:p>
            <a:pPr algn="just">
              <a:buClr>
                <a:srgbClr val="FFFF00"/>
              </a:buClr>
            </a:pPr>
            <a:endParaRPr lang="pt-BR" sz="1200" dirty="0">
              <a:latin typeface="Arial" panose="020B0604020202020204" pitchFamily="34" charset="0"/>
            </a:endParaRPr>
          </a:p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1950" b="1" dirty="0">
                <a:latin typeface="Arial" panose="020B0604020202020204" pitchFamily="34" charset="0"/>
              </a:rPr>
              <a:t>É vedada a aplicação indireta de recursos próprios mediante a utilização de doação a interposta pessoa, com a finalidade de burlar o limite de utilização de recursos próprios;</a:t>
            </a:r>
          </a:p>
          <a:p>
            <a:pPr algn="just">
              <a:buClr>
                <a:srgbClr val="FFFF00"/>
              </a:buClr>
            </a:pPr>
            <a:endParaRPr lang="pt-BR" sz="1200" b="1" dirty="0">
              <a:latin typeface="Arial" panose="020B0604020202020204" pitchFamily="34" charset="0"/>
            </a:endParaRPr>
          </a:p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1950" b="1" dirty="0">
                <a:latin typeface="Arial" panose="020B0604020202020204" pitchFamily="34" charset="0"/>
              </a:rPr>
              <a:t>O limite de pessoas físicas não se aplica a doações estimáveis em dinheiro relativas à utilização de bens móveis ou imóveis de propriedade do doador ou à prestação de serviços próprios, desde que o valor estimado não ultrapasse R$ 40.000,00 (quarenta mil reais);</a:t>
            </a:r>
          </a:p>
          <a:p>
            <a:pPr algn="just">
              <a:buClr>
                <a:srgbClr val="FFFF00"/>
              </a:buClr>
            </a:pPr>
            <a:endParaRPr lang="pt-BR" sz="1200" dirty="0">
              <a:latin typeface="Arial" panose="020B0604020202020204" pitchFamily="34" charset="0"/>
            </a:endParaRPr>
          </a:p>
          <a:p>
            <a:pPr marL="285750" indent="-28575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pt-BR" sz="1950" b="1" dirty="0">
                <a:latin typeface="Arial" panose="020B0604020202020204" pitchFamily="34" charset="0"/>
              </a:rPr>
              <a:t>A doação acima dos limites fixados sujeita o infrator ao pagamento de multa no valor de até 100% (cem por cento) da quantia em excesso, sem prejuízo de o candidato responder por abuso do poder econômico, nos termos do art. 22 da Lei Complementar n° 64/1990;</a:t>
            </a:r>
          </a:p>
          <a:p>
            <a:pPr algn="just">
              <a:buClr>
                <a:srgbClr val="FFFF00"/>
              </a:buClr>
            </a:pPr>
            <a:endParaRPr lang="pt-BR" sz="800" dirty="0">
              <a:latin typeface="Arial" panose="020B0604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3239990" y="1265444"/>
            <a:ext cx="5552317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(LIMITES)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28931598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680550" y="2175125"/>
            <a:ext cx="1078992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300" b="1" dirty="0">
                <a:latin typeface="Arial" panose="020B0604020202020204" pitchFamily="34" charset="0"/>
              </a:rPr>
              <a:t>É vedado a partido político e a candidato receber, direta ou indiretamente, doação em dinheiro ou estimável em dinheiro, inclusive por meio de publicidade de qualquer espécie, procedente de: </a:t>
            </a:r>
          </a:p>
          <a:p>
            <a:pPr algn="just"/>
            <a:endParaRPr lang="pt-BR" sz="1200" dirty="0">
              <a:latin typeface="Arial" panose="020B0604020202020204" pitchFamily="34" charset="0"/>
            </a:endParaRP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 - pessoas jurídicas; </a:t>
            </a: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II - origem estrangeira; </a:t>
            </a:r>
          </a:p>
          <a:p>
            <a:pPr algn="just"/>
            <a:r>
              <a:rPr lang="pt-BR" sz="2300" dirty="0">
                <a:latin typeface="Arial" panose="020B0604020202020204" pitchFamily="34" charset="0"/>
              </a:rPr>
              <a:t>III - pessoa física permissionária de serviço público. </a:t>
            </a:r>
          </a:p>
          <a:p>
            <a:pPr algn="just"/>
            <a:endParaRPr lang="pt-BR" sz="2200" dirty="0">
              <a:latin typeface="Arial" panose="020B0604020202020204" pitchFamily="34" charset="0"/>
            </a:endParaRPr>
          </a:p>
          <a:p>
            <a:pPr algn="just"/>
            <a:endParaRPr lang="pt-BR" sz="800" dirty="0">
              <a:latin typeface="Arial" panose="020B0604020202020204" pitchFamily="34" charset="0"/>
            </a:endParaRPr>
          </a:p>
          <a:p>
            <a:pPr algn="just"/>
            <a:r>
              <a:rPr lang="pt-BR" sz="2100"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OBS. 1:</a:t>
            </a:r>
            <a:r>
              <a:rPr lang="pt-BR" sz="2100" b="1" i="1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pt-BR" sz="2100" b="1" i="1" dirty="0">
                <a:latin typeface="Arial" panose="020B0604020202020204" pitchFamily="34" charset="0"/>
              </a:rPr>
              <a:t>A configuração da fonte vedada a que se refere o inciso </a:t>
            </a:r>
            <a:r>
              <a:rPr lang="pt-BR" sz="2100" b="1" i="1" dirty="0" err="1">
                <a:latin typeface="Arial" panose="020B0604020202020204" pitchFamily="34" charset="0"/>
              </a:rPr>
              <a:t>lI</a:t>
            </a:r>
            <a:r>
              <a:rPr lang="pt-BR" sz="2100" b="1" i="1" dirty="0">
                <a:latin typeface="Arial" panose="020B0604020202020204" pitchFamily="34" charset="0"/>
              </a:rPr>
              <a:t> não depende da nacionalidade do doador, mas da procedência dos recursos doados. </a:t>
            </a:r>
          </a:p>
          <a:p>
            <a:pPr algn="just"/>
            <a:endParaRPr lang="pt-BR" sz="1000" i="1" dirty="0">
              <a:latin typeface="Arial" panose="020B0604020202020204" pitchFamily="34" charset="0"/>
            </a:endParaRPr>
          </a:p>
          <a:p>
            <a:pPr algn="just"/>
            <a:r>
              <a:rPr lang="pt-BR" sz="2100" b="1" i="1" u="sng" dirty="0">
                <a:solidFill>
                  <a:srgbClr val="FFFF00"/>
                </a:solidFill>
                <a:latin typeface="Arial" panose="020B0604020202020204" pitchFamily="34" charset="0"/>
              </a:rPr>
              <a:t>OBS. 2:</a:t>
            </a:r>
            <a:r>
              <a:rPr lang="pt-BR" sz="2100" b="1" i="1" dirty="0">
                <a:solidFill>
                  <a:srgbClr val="FFFF00"/>
                </a:solidFill>
                <a:latin typeface="Arial" panose="020B0604020202020204" pitchFamily="34" charset="0"/>
              </a:rPr>
              <a:t> </a:t>
            </a:r>
            <a:r>
              <a:rPr lang="pt-BR" sz="2100" b="1" i="1" dirty="0">
                <a:latin typeface="Arial" panose="020B0604020202020204" pitchFamily="34" charset="0"/>
              </a:rPr>
              <a:t>A vedação prevista no inciso III não alcança a aplicação de recursos próprios do candidato em sua campanha.</a:t>
            </a:r>
            <a:endParaRPr lang="pt-BR" sz="2100" b="1" i="1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2725615" y="1265444"/>
            <a:ext cx="6761285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DAS DOAÇÕES (FONTES VEDADAS)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289250315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381292" y="1775648"/>
            <a:ext cx="113884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300" b="1" dirty="0">
                <a:latin typeface="Arial" panose="020B0604020202020204" pitchFamily="34" charset="0"/>
              </a:rPr>
              <a:t>Caracteriza-se o Recurso como de Origem Não Identificada:</a:t>
            </a:r>
          </a:p>
          <a:p>
            <a:pPr algn="just"/>
            <a:endParaRPr lang="pt-BR" sz="1200" b="1" dirty="0">
              <a:latin typeface="Arial" panose="020B0604020202020204" pitchFamily="34" charset="0"/>
            </a:endParaRPr>
          </a:p>
          <a:p>
            <a:pPr algn="just"/>
            <a:r>
              <a:rPr lang="pt-BR" b="1" dirty="0"/>
              <a:t>I - a falta ou a identificação incorreta do doador;</a:t>
            </a:r>
          </a:p>
          <a:p>
            <a:pPr algn="just"/>
            <a:endParaRPr lang="pt-BR" sz="400" b="1" dirty="0"/>
          </a:p>
          <a:p>
            <a:pPr algn="just"/>
            <a:r>
              <a:rPr lang="pt-BR" b="1" dirty="0"/>
              <a:t>II - a falta de identificação do doador originário nas doações financeiras recebidas de outros candidatos ou partidos políticos;</a:t>
            </a:r>
          </a:p>
          <a:p>
            <a:pPr algn="just"/>
            <a:endParaRPr lang="pt-BR" sz="400" b="1" dirty="0"/>
          </a:p>
          <a:p>
            <a:pPr algn="just"/>
            <a:r>
              <a:rPr lang="pt-BR" b="1" dirty="0"/>
              <a:t>III - a informação de número de inscrição inválida no CPF do doador pessoa física ou no CNPJ quando o doador for candidato ou partido político;</a:t>
            </a:r>
          </a:p>
          <a:p>
            <a:pPr algn="just"/>
            <a:endParaRPr lang="pt-BR" sz="400" b="1" dirty="0"/>
          </a:p>
          <a:p>
            <a:pPr algn="just"/>
            <a:r>
              <a:rPr lang="pt-BR" b="1" dirty="0"/>
              <a:t>IV - as doações recebidas em desacordo com o disposto no art. 21, § 1º, da Resolução 23.607/2019, quando impossibilitada a devolução ao doador;</a:t>
            </a:r>
          </a:p>
          <a:p>
            <a:pPr algn="just"/>
            <a:endParaRPr lang="pt-BR" sz="400" b="1" dirty="0"/>
          </a:p>
          <a:p>
            <a:pPr algn="just"/>
            <a:r>
              <a:rPr lang="pt-BR" b="1" dirty="0"/>
              <a:t>V - as doações recebidas sem a identificação do número de inscrição no CPF/CNPJ no extrato bancário ou em documento bancário;</a:t>
            </a:r>
          </a:p>
          <a:p>
            <a:pPr algn="just"/>
            <a:endParaRPr lang="pt-BR" sz="500" b="1" dirty="0"/>
          </a:p>
          <a:p>
            <a:pPr algn="just"/>
            <a:r>
              <a:rPr lang="pt-BR" b="1" dirty="0"/>
              <a:t>VI - os recursos financeiros que não provenham das contas específicas de que tratam os </a:t>
            </a:r>
            <a:r>
              <a:rPr lang="pt-BR" b="1" dirty="0" err="1"/>
              <a:t>arts</a:t>
            </a:r>
            <a:r>
              <a:rPr lang="pt-BR" b="1" dirty="0"/>
              <a:t>. 8º e 9º desta Resolução;</a:t>
            </a:r>
          </a:p>
          <a:p>
            <a:pPr algn="just"/>
            <a:endParaRPr lang="pt-BR" sz="500" b="1" dirty="0"/>
          </a:p>
          <a:p>
            <a:pPr algn="just"/>
            <a:r>
              <a:rPr lang="pt-BR" b="1" dirty="0"/>
              <a:t>VII - doações recebidas de pessoas físicas com situação cadastral na Secretaria da Receita Federal do Brasil que impossibilitem a identificação da origem real do doador; e/ou</a:t>
            </a:r>
          </a:p>
          <a:p>
            <a:pPr algn="just"/>
            <a:endParaRPr lang="pt-BR" sz="500" b="1" dirty="0"/>
          </a:p>
          <a:p>
            <a:pPr algn="just"/>
            <a:r>
              <a:rPr lang="pt-BR" b="1" dirty="0"/>
              <a:t>VIII - recursos utilizados para quitação de empréstimos cuja origem não seja comprovada.</a:t>
            </a:r>
            <a:endParaRPr lang="pt-BR" sz="2300" b="1" dirty="0">
              <a:latin typeface="Arial" panose="020B0604020202020204" pitchFamily="34" charset="0"/>
            </a:endParaRP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1898074" y="1265444"/>
            <a:ext cx="7865918" cy="51020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dirty="0">
                <a:solidFill>
                  <a:srgbClr val="FFFF00"/>
                </a:solidFill>
              </a:rPr>
              <a:t>RECURSOS DE ORIGEM NÃO IDENTIFICADA (RONI) </a:t>
            </a:r>
          </a:p>
          <a:p>
            <a:pPr marL="0" indent="0" algn="ctr">
              <a:buNone/>
            </a:pPr>
            <a:r>
              <a:rPr lang="pt-BR" sz="2400" dirty="0">
                <a:latin typeface="Arial" panose="020B0604020202020204" pitchFamily="34" charset="0"/>
              </a:rPr>
              <a:t>   </a:t>
            </a:r>
            <a:endParaRPr lang="pt-BR" sz="2400" dirty="0">
              <a:solidFill>
                <a:srgbClr val="FFFF00"/>
              </a:solidFill>
            </a:endParaRPr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3239991" y="847984"/>
            <a:ext cx="5671038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400" b="1" dirty="0">
                <a:solidFill>
                  <a:srgbClr val="FFFF00"/>
                </a:solidFill>
              </a:rPr>
              <a:t>ARRECADAÇÃO DE RECURSOS </a:t>
            </a:r>
          </a:p>
        </p:txBody>
      </p:sp>
    </p:spTree>
    <p:extLst>
      <p:ext uri="{BB962C8B-B14F-4D97-AF65-F5344CB8AC3E}">
        <p14:creationId xmlns:p14="http://schemas.microsoft.com/office/powerpoint/2010/main" val="40823451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36629" y="808894"/>
            <a:ext cx="8637073" cy="1132339"/>
          </a:xfrm>
        </p:spPr>
        <p:txBody>
          <a:bodyPr>
            <a:noAutofit/>
          </a:bodyPr>
          <a:lstStyle/>
          <a:p>
            <a:pPr algn="ctr"/>
            <a:r>
              <a:rPr lang="pt-BR" sz="3200" b="1" i="1" dirty="0">
                <a:solidFill>
                  <a:srgbClr val="FFFF00"/>
                </a:solidFill>
              </a:rPr>
              <a:t>CAFÉ COM O CONTABILISTA</a:t>
            </a:r>
            <a:br>
              <a:rPr lang="pt-BR" sz="3200" b="1" i="1" dirty="0">
                <a:solidFill>
                  <a:srgbClr val="FFFF00"/>
                </a:solidFill>
              </a:rPr>
            </a:br>
            <a:r>
              <a:rPr lang="pt-BR" sz="3200" b="1" i="1" dirty="0">
                <a:solidFill>
                  <a:srgbClr val="FFFF00"/>
                </a:solidFill>
              </a:rPr>
              <a:t>                                      </a:t>
            </a:r>
            <a:r>
              <a:rPr lang="pt-BR" sz="2400" b="1" i="1" dirty="0">
                <a:solidFill>
                  <a:srgbClr val="FFFF00"/>
                </a:solidFill>
              </a:rPr>
              <a:t>ONLINE</a:t>
            </a:r>
            <a:endParaRPr lang="pt-BR" sz="2900" b="1" dirty="0">
              <a:solidFill>
                <a:srgbClr val="FFFF00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44448" y="2089100"/>
            <a:ext cx="8637072" cy="1914864"/>
          </a:xfrm>
        </p:spPr>
        <p:txBody>
          <a:bodyPr>
            <a:noAutofit/>
          </a:bodyPr>
          <a:lstStyle/>
          <a:p>
            <a:pPr algn="ctr"/>
            <a:r>
              <a:rPr lang="pt-BR" sz="3400" b="1" i="1" cap="none" dirty="0">
                <a:solidFill>
                  <a:srgbClr val="FFFF00"/>
                </a:solidFill>
              </a:rPr>
              <a:t>Financiamento e Prestação de Contas Eleitorais 2020</a:t>
            </a:r>
          </a:p>
          <a:p>
            <a:pPr algn="ctr"/>
            <a:endParaRPr lang="pt-BR" sz="400" b="1" i="1" cap="none" dirty="0">
              <a:solidFill>
                <a:srgbClr val="FFFF00"/>
              </a:solidFill>
            </a:endParaRPr>
          </a:p>
          <a:p>
            <a:pPr algn="ctr"/>
            <a:endParaRPr lang="pt-BR" sz="400" b="1" i="1" cap="none" dirty="0">
              <a:solidFill>
                <a:srgbClr val="FFFF00"/>
              </a:solidFill>
            </a:endParaRPr>
          </a:p>
          <a:p>
            <a:pPr algn="ctr"/>
            <a:r>
              <a:rPr lang="pt-BR" sz="2600" b="1" i="1" cap="none" dirty="0">
                <a:solidFill>
                  <a:srgbClr val="FFFF00"/>
                </a:solidFill>
              </a:rPr>
              <a:t>Uma parceria entre o CRCMG e EJEMG</a:t>
            </a:r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734291" y="4691436"/>
            <a:ext cx="10861963" cy="1501547"/>
          </a:xfrm>
          <a:prstGeom prst="rect">
            <a:avLst/>
          </a:prstGeom>
        </p:spPr>
        <p:txBody>
          <a:bodyPr vert="horz" lIns="91440" tIns="91440" rIns="91440" bIns="91440" rtlCol="0">
            <a:noAutofit/>
          </a:bodyPr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b="0" kern="1200" cap="all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16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000" b="1" dirty="0">
                <a:solidFill>
                  <a:srgbClr val="FFFF00"/>
                </a:solidFill>
              </a:rPr>
              <a:t>Júlio César Diniz Rocha</a:t>
            </a:r>
          </a:p>
          <a:p>
            <a:r>
              <a:rPr lang="pt-BR" sz="1700" b="1" dirty="0">
                <a:solidFill>
                  <a:srgbClr val="FFFF00"/>
                </a:solidFill>
              </a:rPr>
              <a:t>- COORDENADOR DE CONTROLE DE CONTAS ELEITORAIS E PARTIDÁRIAS – </a:t>
            </a:r>
            <a:r>
              <a:rPr lang="pt-BR" sz="1700" b="1" dirty="0" err="1">
                <a:solidFill>
                  <a:srgbClr val="FFFF00"/>
                </a:solidFill>
              </a:rPr>
              <a:t>TRe-MG</a:t>
            </a:r>
            <a:endParaRPr lang="pt-BR" sz="1700" b="1" dirty="0">
              <a:solidFill>
                <a:srgbClr val="FFFF00"/>
              </a:solidFill>
            </a:endParaRPr>
          </a:p>
          <a:p>
            <a:r>
              <a:rPr lang="pt-BR" sz="1700" b="1" dirty="0">
                <a:solidFill>
                  <a:srgbClr val="FFFF00"/>
                </a:solidFill>
              </a:rPr>
              <a:t>- MEMBRO TITULAR DO GRUPO NACIONAL DE TRABALHO DAS NORMAS E SISTEMAS SOBRE FINANCIAMENTO E PRESTAÇÃO DE CONTAS ELEITORAIS DO TSE</a:t>
            </a:r>
          </a:p>
          <a:p>
            <a:endParaRPr lang="pt-BR" b="1" dirty="0">
              <a:solidFill>
                <a:srgbClr val="FFFF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2089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744448" y="3399237"/>
            <a:ext cx="8637072" cy="913631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pt-BR" sz="3400" b="1" dirty="0">
                <a:solidFill>
                  <a:srgbClr val="FFFF00"/>
                </a:solidFill>
              </a:rPr>
              <a:t>1º Tema: FINANCIAMENTO DA CAMPANHA</a:t>
            </a:r>
          </a:p>
          <a:p>
            <a:pPr algn="ctr"/>
            <a:r>
              <a:rPr lang="pt-BR" sz="2800" b="1" dirty="0">
                <a:solidFill>
                  <a:srgbClr val="FFFF00"/>
                </a:solidFill>
              </a:rPr>
              <a:t>(requisitos e Arrecadação de recursos)</a:t>
            </a:r>
          </a:p>
          <a:p>
            <a:pPr algn="ctr"/>
            <a:endParaRPr lang="pt-BR" sz="3400" b="1" dirty="0">
              <a:solidFill>
                <a:srgbClr val="FFFF00"/>
              </a:solidFill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5"/>
          </a:xfrm>
          <a:prstGeom prst="rect">
            <a:avLst/>
          </a:prstGeom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1642540" y="989184"/>
            <a:ext cx="8637072" cy="135836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3400" cap="none" dirty="0">
                <a:solidFill>
                  <a:srgbClr val="FFFF00"/>
                </a:solidFill>
              </a:rPr>
              <a:t>Financiamento e Prestação de Contas Eleitorais – Eleições 2020</a:t>
            </a:r>
          </a:p>
        </p:txBody>
      </p:sp>
    </p:spTree>
    <p:extLst>
      <p:ext uri="{BB962C8B-B14F-4D97-AF65-F5344CB8AC3E}">
        <p14:creationId xmlns:p14="http://schemas.microsoft.com/office/powerpoint/2010/main" val="912250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5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422031" y="1569002"/>
            <a:ext cx="11394830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400" b="1" dirty="0">
                <a:solidFill>
                  <a:srgbClr val="FFFF00"/>
                </a:solidFill>
                <a:latin typeface="Arial" panose="020B0604020202020204" pitchFamily="34" charset="0"/>
              </a:rPr>
              <a:t>1 - Candidatos: </a:t>
            </a:r>
          </a:p>
          <a:p>
            <a:pPr algn="just"/>
            <a:endParaRPr lang="pt-BR" sz="1200" dirty="0">
              <a:latin typeface="Arial" panose="020B0604020202020204" pitchFamily="34" charset="0"/>
            </a:endParaRP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A - requerimento do registro de candidatura; 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B - inscrição no Cadastro Nacional da Pessoa Jurídica (CNPJ); 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C - abertura de conta bancária específica; e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D - emissão de recibos eleitorais, por meio do SPCE, na hipótese de doações estimáveis em dinheiro e doações pela internet.</a:t>
            </a:r>
          </a:p>
          <a:p>
            <a:pPr algn="just"/>
            <a:endParaRPr lang="pt-BR" dirty="0">
              <a:latin typeface="Arial" panose="020B0604020202020204" pitchFamily="34" charset="0"/>
            </a:endParaRPr>
          </a:p>
          <a:p>
            <a:pPr algn="just"/>
            <a:r>
              <a:rPr lang="pt-BR" sz="2400" b="1" dirty="0">
                <a:solidFill>
                  <a:srgbClr val="FFFF00"/>
                </a:solidFill>
                <a:latin typeface="Arial" panose="020B0604020202020204" pitchFamily="34" charset="0"/>
              </a:rPr>
              <a:t>2 - Partidos: </a:t>
            </a:r>
          </a:p>
          <a:p>
            <a:pPr algn="just"/>
            <a:endParaRPr lang="pt-BR" sz="1200" b="1" dirty="0">
              <a:latin typeface="Arial" panose="020B0604020202020204" pitchFamily="34" charset="0"/>
            </a:endParaRP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A - o registro ou a anotação conforme o caso, no respectivo órgão da Justiça Eleitoral; 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B - inscrição no Cadastro Nacional da Pessoa Jurídica (CNPJ); 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C - abertura de conta bancária específica; e</a:t>
            </a:r>
          </a:p>
          <a:p>
            <a:pPr algn="just"/>
            <a:r>
              <a:rPr lang="pt-BR" sz="2400" dirty="0">
                <a:latin typeface="Arial" panose="020B0604020202020204" pitchFamily="34" charset="0"/>
              </a:rPr>
              <a:t>D - emissão de recibos de doação, por meio do SPCA. </a:t>
            </a:r>
            <a:endParaRPr lang="pt-BR" sz="2400" dirty="0"/>
          </a:p>
        </p:txBody>
      </p:sp>
      <p:sp>
        <p:nvSpPr>
          <p:cNvPr id="7" name="Subtítulo 2"/>
          <p:cNvSpPr txBox="1">
            <a:spLocks/>
          </p:cNvSpPr>
          <p:nvPr/>
        </p:nvSpPr>
        <p:spPr>
          <a:xfrm>
            <a:off x="2804746" y="808895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4449596" y="1232721"/>
            <a:ext cx="3226775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 dirty="0">
                <a:solidFill>
                  <a:srgbClr val="FFFF00"/>
                </a:solidFill>
              </a:rPr>
              <a:t>PRE´- REQUISITOS</a:t>
            </a:r>
          </a:p>
        </p:txBody>
      </p:sp>
    </p:spTree>
    <p:extLst>
      <p:ext uri="{BB962C8B-B14F-4D97-AF65-F5344CB8AC3E}">
        <p14:creationId xmlns:p14="http://schemas.microsoft.com/office/powerpoint/2010/main" val="1874052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619" y="0"/>
            <a:ext cx="1904731" cy="808895"/>
          </a:xfrm>
          <a:prstGeom prst="rect">
            <a:avLst/>
          </a:prstGeom>
        </p:spPr>
      </p:pic>
      <p:sp>
        <p:nvSpPr>
          <p:cNvPr id="6" name="Subtítulo 2"/>
          <p:cNvSpPr txBox="1">
            <a:spLocks/>
          </p:cNvSpPr>
          <p:nvPr/>
        </p:nvSpPr>
        <p:spPr>
          <a:xfrm>
            <a:off x="1889081" y="1281509"/>
            <a:ext cx="8261061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BR" sz="2600" dirty="0">
                <a:solidFill>
                  <a:srgbClr val="FFFF00"/>
                </a:solidFill>
              </a:rPr>
              <a:t>Períodos para Arrecadação</a:t>
            </a:r>
          </a:p>
        </p:txBody>
      </p:sp>
      <p:sp>
        <p:nvSpPr>
          <p:cNvPr id="9" name="Retângulo 8"/>
          <p:cNvSpPr/>
          <p:nvPr/>
        </p:nvSpPr>
        <p:spPr>
          <a:xfrm>
            <a:off x="496945" y="2101970"/>
            <a:ext cx="11132075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600" dirty="0">
                <a:latin typeface="Arial" panose="020B0604020202020204" pitchFamily="34" charset="0"/>
              </a:rPr>
              <a:t>Partidos políticos e candidatos podem arrecadar recursos a partir do preenchimento dos pré-requisitos e até o dia das eleições.</a:t>
            </a:r>
          </a:p>
          <a:p>
            <a:pPr marL="342900" indent="-342900" algn="just">
              <a:buFont typeface="Wingdings" panose="05000000000000000000" pitchFamily="2" charset="2"/>
              <a:buChar char="q"/>
            </a:pPr>
            <a:endParaRPr lang="pt-BR" sz="2600" dirty="0">
              <a:latin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600" dirty="0">
                <a:latin typeface="Arial" panose="020B0604020202020204" pitchFamily="34" charset="0"/>
              </a:rPr>
              <a:t>Partidos políticos e candidatos podem contrair obrigações a partir da data da realização da respectiva convenção partidária, nos casos específicos definidos pela legislação, e até o dia das eleições.</a:t>
            </a:r>
            <a:endParaRPr lang="pt-BR" sz="2600" dirty="0"/>
          </a:p>
        </p:txBody>
      </p:sp>
      <p:sp>
        <p:nvSpPr>
          <p:cNvPr id="10" name="Retângulo 9"/>
          <p:cNvSpPr/>
          <p:nvPr/>
        </p:nvSpPr>
        <p:spPr>
          <a:xfrm>
            <a:off x="496944" y="4742859"/>
            <a:ext cx="1104533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600" dirty="0">
                <a:latin typeface="Arial" panose="020B0604020202020204" pitchFamily="34" charset="0"/>
              </a:rPr>
              <a:t>Após a eleição, é permitida a arrecadação de recursos exclusivamente para a quitação de despesas já contraídas e não pagas até o dia da eleição, as quais deverão estar integralmente quitadas até o prazo de entrega da prestação de contas à Justiça Eleitoral. </a:t>
            </a:r>
            <a:endParaRPr lang="pt-BR" sz="2600" dirty="0"/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04746" y="808895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2676379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5" name="Subtítulo 2"/>
          <p:cNvSpPr txBox="1">
            <a:spLocks/>
          </p:cNvSpPr>
          <p:nvPr/>
        </p:nvSpPr>
        <p:spPr>
          <a:xfrm>
            <a:off x="4439809" y="1316702"/>
            <a:ext cx="3271401" cy="67256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 dirty="0">
                <a:solidFill>
                  <a:srgbClr val="FFFF00"/>
                </a:solidFill>
              </a:rPr>
              <a:t>LIMITE DE GASTOS</a:t>
            </a:r>
          </a:p>
        </p:txBody>
      </p:sp>
      <p:sp>
        <p:nvSpPr>
          <p:cNvPr id="6" name="Retângulo 5"/>
          <p:cNvSpPr/>
          <p:nvPr/>
        </p:nvSpPr>
        <p:spPr>
          <a:xfrm>
            <a:off x="402190" y="1991467"/>
            <a:ext cx="1156138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200" dirty="0">
                <a:latin typeface="Arial" panose="020B0604020202020204" pitchFamily="34" charset="0"/>
              </a:rPr>
              <a:t>O limite de gastos nas campanhas dos candidatos às eleições para prefeito e vereador, na respectiva circunscrição, será equivalente ao limite para os respectivos cargos nas eleições de 2016, atualizados pelo IPCA, aferido pelo IBGE;</a:t>
            </a:r>
          </a:p>
          <a:p>
            <a:pPr algn="just"/>
            <a:endParaRPr lang="pt-BR" sz="1600" dirty="0">
              <a:latin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Os valores atualizados serão divulgados pelo TSE, cuja publicação deverá ocorrer até o dia 20 de julho do ano da eleição;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2795953" y="886750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60075048"/>
              </p:ext>
            </p:extLst>
          </p:nvPr>
        </p:nvGraphicFramePr>
        <p:xfrm>
          <a:off x="715717" y="4213125"/>
          <a:ext cx="10719583" cy="1070927"/>
        </p:xfrm>
        <a:graphic>
          <a:graphicData uri="http://schemas.openxmlformats.org/drawingml/2006/table">
            <a:tbl>
              <a:tblPr firstRow="1" firstCol="1" bandRow="1"/>
              <a:tblGrid>
                <a:gridCol w="916135">
                  <a:extLst>
                    <a:ext uri="{9D8B030D-6E8A-4147-A177-3AD203B41FA5}">
                      <a16:colId xmlns:a16="http://schemas.microsoft.com/office/drawing/2014/main" val="27452479"/>
                    </a:ext>
                  </a:extLst>
                </a:gridCol>
                <a:gridCol w="1617785">
                  <a:extLst>
                    <a:ext uri="{9D8B030D-6E8A-4147-A177-3AD203B41FA5}">
                      <a16:colId xmlns:a16="http://schemas.microsoft.com/office/drawing/2014/main" val="1720766521"/>
                    </a:ext>
                  </a:extLst>
                </a:gridCol>
                <a:gridCol w="1172027">
                  <a:extLst>
                    <a:ext uri="{9D8B030D-6E8A-4147-A177-3AD203B41FA5}">
                      <a16:colId xmlns:a16="http://schemas.microsoft.com/office/drawing/2014/main" val="3196975845"/>
                    </a:ext>
                  </a:extLst>
                </a:gridCol>
                <a:gridCol w="2471505">
                  <a:extLst>
                    <a:ext uri="{9D8B030D-6E8A-4147-A177-3AD203B41FA5}">
                      <a16:colId xmlns:a16="http://schemas.microsoft.com/office/drawing/2014/main" val="3199408358"/>
                    </a:ext>
                  </a:extLst>
                </a:gridCol>
                <a:gridCol w="3362179">
                  <a:extLst>
                    <a:ext uri="{9D8B030D-6E8A-4147-A177-3AD203B41FA5}">
                      <a16:colId xmlns:a16="http://schemas.microsoft.com/office/drawing/2014/main" val="3266338700"/>
                    </a:ext>
                  </a:extLst>
                </a:gridCol>
                <a:gridCol w="351692">
                  <a:extLst>
                    <a:ext uri="{9D8B030D-6E8A-4147-A177-3AD203B41FA5}">
                      <a16:colId xmlns:a16="http://schemas.microsoft.com/office/drawing/2014/main" val="4135010085"/>
                    </a:ext>
                  </a:extLst>
                </a:gridCol>
                <a:gridCol w="828260">
                  <a:extLst>
                    <a:ext uri="{9D8B030D-6E8A-4147-A177-3AD203B41FA5}">
                      <a16:colId xmlns:a16="http://schemas.microsoft.com/office/drawing/2014/main" val="818713826"/>
                    </a:ext>
                  </a:extLst>
                </a:gridCol>
              </a:tblGrid>
              <a:tr h="703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Município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Cargo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Limite de Gastos 1° Turno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25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Limite de Gastos  2° Turno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2994374"/>
                  </a:ext>
                </a:extLst>
              </a:tr>
              <a:tr h="3674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MG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Belo Horizonte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Prefeito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R$ 19.958.000,00 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R$  5.680.000,00 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23850" indent="-9588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endParaRPr lang="pt-BR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178" marR="9178" marT="9178" marB="91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7940958"/>
                  </a:ext>
                </a:extLst>
              </a:tr>
            </a:tbl>
          </a:graphicData>
        </a:graphic>
      </p:graphicFrame>
      <p:graphicFrame>
        <p:nvGraphicFramePr>
          <p:cNvPr id="8" name="Tabe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522513"/>
              </p:ext>
            </p:extLst>
          </p:nvPr>
        </p:nvGraphicFramePr>
        <p:xfrm>
          <a:off x="970671" y="5407591"/>
          <a:ext cx="10992901" cy="313840"/>
        </p:xfrm>
        <a:graphic>
          <a:graphicData uri="http://schemas.openxmlformats.org/drawingml/2006/table">
            <a:tbl>
              <a:tblPr firstRow="1" firstCol="1" bandRow="1"/>
              <a:tblGrid>
                <a:gridCol w="661181">
                  <a:extLst>
                    <a:ext uri="{9D8B030D-6E8A-4147-A177-3AD203B41FA5}">
                      <a16:colId xmlns:a16="http://schemas.microsoft.com/office/drawing/2014/main" val="2571708122"/>
                    </a:ext>
                  </a:extLst>
                </a:gridCol>
                <a:gridCol w="1554076">
                  <a:extLst>
                    <a:ext uri="{9D8B030D-6E8A-4147-A177-3AD203B41FA5}">
                      <a16:colId xmlns:a16="http://schemas.microsoft.com/office/drawing/2014/main" val="719799767"/>
                    </a:ext>
                  </a:extLst>
                </a:gridCol>
                <a:gridCol w="1287662">
                  <a:extLst>
                    <a:ext uri="{9D8B030D-6E8A-4147-A177-3AD203B41FA5}">
                      <a16:colId xmlns:a16="http://schemas.microsoft.com/office/drawing/2014/main" val="2208004426"/>
                    </a:ext>
                  </a:extLst>
                </a:gridCol>
                <a:gridCol w="1604491">
                  <a:extLst>
                    <a:ext uri="{9D8B030D-6E8A-4147-A177-3AD203B41FA5}">
                      <a16:colId xmlns:a16="http://schemas.microsoft.com/office/drawing/2014/main" val="1045227081"/>
                    </a:ext>
                  </a:extLst>
                </a:gridCol>
                <a:gridCol w="1271082">
                  <a:extLst>
                    <a:ext uri="{9D8B030D-6E8A-4147-A177-3AD203B41FA5}">
                      <a16:colId xmlns:a16="http://schemas.microsoft.com/office/drawing/2014/main" val="3693135597"/>
                    </a:ext>
                  </a:extLst>
                </a:gridCol>
                <a:gridCol w="2786949">
                  <a:extLst>
                    <a:ext uri="{9D8B030D-6E8A-4147-A177-3AD203B41FA5}">
                      <a16:colId xmlns:a16="http://schemas.microsoft.com/office/drawing/2014/main" val="1926589244"/>
                    </a:ext>
                  </a:extLst>
                </a:gridCol>
                <a:gridCol w="1827460">
                  <a:extLst>
                    <a:ext uri="{9D8B030D-6E8A-4147-A177-3AD203B41FA5}">
                      <a16:colId xmlns:a16="http://schemas.microsoft.com/office/drawing/2014/main" val="3298146339"/>
                    </a:ext>
                  </a:extLst>
                </a:gridCol>
              </a:tblGrid>
              <a:tr h="3138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MG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Belo Horizonte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6192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Vereador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46075" indent="-18415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R$ 450.248,05 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pt-BR" sz="17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1061085" marR="1455420" indent="-3187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indent="12890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t-BR" sz="17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283" marR="7283" marT="7283" marB="7283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598455"/>
                  </a:ext>
                </a:extLst>
              </a:tr>
            </a:tbl>
          </a:graphicData>
        </a:graphic>
      </p:graphicFrame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1103313" y="4826852"/>
            <a:ext cx="9726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59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40478" y="5128348"/>
            <a:ext cx="11350869" cy="1708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100" dirty="0">
                <a:latin typeface="Arial" panose="020B0604020202020204" pitchFamily="34" charset="0"/>
                <a:cs typeface="Arial" panose="020B0604020202020204" pitchFamily="34" charset="0"/>
              </a:rPr>
              <a:t>Gastar recursos além dos limites estabelecidos sujeita os responsáveis ao pagamento de multa no valor equivalente a 100% (cem por cento) da quantia que exceder o limite estabelecido, podendo os responsáveis responderem, ainda, por abuso do poder econômico, na forma do art. 22 da Lei Complementar n° 64/1990, sem prejuízo de outras sanções cabíveis.</a:t>
            </a:r>
          </a:p>
        </p:txBody>
      </p:sp>
      <p:sp>
        <p:nvSpPr>
          <p:cNvPr id="5" name="Subtítulo 2"/>
          <p:cNvSpPr txBox="1">
            <a:spLocks/>
          </p:cNvSpPr>
          <p:nvPr/>
        </p:nvSpPr>
        <p:spPr>
          <a:xfrm>
            <a:off x="3770142" y="1230367"/>
            <a:ext cx="4811150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>
                <a:solidFill>
                  <a:srgbClr val="FFFF00"/>
                </a:solidFill>
              </a:rPr>
              <a:t>LIMITE DE GASTOS (Continuação)</a:t>
            </a:r>
          </a:p>
        </p:txBody>
      </p:sp>
      <p:sp>
        <p:nvSpPr>
          <p:cNvPr id="4" name="Retângulo 3"/>
          <p:cNvSpPr/>
          <p:nvPr/>
        </p:nvSpPr>
        <p:spPr>
          <a:xfrm>
            <a:off x="340478" y="3861304"/>
            <a:ext cx="1135086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pt-BR" sz="2100" dirty="0">
                <a:latin typeface="Arial" panose="020B0604020202020204" pitchFamily="34" charset="0"/>
                <a:cs typeface="Arial" panose="020B0604020202020204" pitchFamily="34" charset="0"/>
              </a:rPr>
              <a:t>Os valores transferidos pelo candidato para a conta bancária do seu partido político serão considerados, para a aferição do limite de gastos, no que excederem as despesas realizadas pelo partido político em prol de sua candidatura. </a:t>
            </a: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2861017" y="857172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  <p:sp>
        <p:nvSpPr>
          <p:cNvPr id="6" name="Retângulo 5"/>
          <p:cNvSpPr/>
          <p:nvPr/>
        </p:nvSpPr>
        <p:spPr>
          <a:xfrm>
            <a:off x="397628" y="1722287"/>
            <a:ext cx="11293719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pt-BR" sz="2200" u="sng" dirty="0">
                <a:latin typeface="Arial" panose="020B0604020202020204" pitchFamily="34" charset="0"/>
                <a:cs typeface="Arial" panose="020B0604020202020204" pitchFamily="34" charset="0"/>
              </a:rPr>
              <a:t>Compõe o limite de gastos:</a:t>
            </a:r>
          </a:p>
          <a:p>
            <a:endParaRPr lang="pt-BR" sz="8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pt-BR" sz="2200" i="1" dirty="0">
                <a:latin typeface="Arial" panose="020B0604020202020204" pitchFamily="34" charset="0"/>
                <a:cs typeface="Arial" panose="020B0604020202020204" pitchFamily="34" charset="0"/>
              </a:rPr>
              <a:t>I - o total dos gastos financeiros de campanha contratados pelos candidatos;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200" i="1" dirty="0">
                <a:latin typeface="Arial" panose="020B0604020202020204" pitchFamily="34" charset="0"/>
                <a:cs typeface="Arial" panose="020B0604020202020204" pitchFamily="34" charset="0"/>
              </a:rPr>
              <a:t>     II - as transferências financeiras efetuadas para outros partidos políticos ou outros candidatos;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pt-BR" sz="2200" i="1" dirty="0">
                <a:latin typeface="Arial" panose="020B0604020202020204" pitchFamily="34" charset="0"/>
                <a:cs typeface="Arial" panose="020B0604020202020204" pitchFamily="34" charset="0"/>
              </a:rPr>
              <a:t>     III - as doações estimáveis em dinheiro recebidas.</a:t>
            </a:r>
          </a:p>
        </p:txBody>
      </p:sp>
    </p:spTree>
    <p:extLst>
      <p:ext uri="{BB962C8B-B14F-4D97-AF65-F5344CB8AC3E}">
        <p14:creationId xmlns:p14="http://schemas.microsoft.com/office/powerpoint/2010/main" val="9619930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3" name="Retângulo 2"/>
          <p:cNvSpPr/>
          <p:nvPr/>
        </p:nvSpPr>
        <p:spPr>
          <a:xfrm>
            <a:off x="905019" y="2365798"/>
            <a:ext cx="104112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</a:rPr>
              <a:t>Deverá ser emitido recibo eleitoral pela arrecadação de recursos: </a:t>
            </a:r>
          </a:p>
          <a:p>
            <a:pPr algn="just"/>
            <a:endParaRPr lang="pt-BR" sz="1200" dirty="0">
              <a:latin typeface="Arial" panose="020B0604020202020204" pitchFamily="34" charset="0"/>
            </a:endParaRPr>
          </a:p>
          <a:p>
            <a:pPr algn="just"/>
            <a:r>
              <a:rPr lang="pt-BR" sz="2400" i="1" dirty="0">
                <a:latin typeface="Arial" panose="020B0604020202020204" pitchFamily="34" charset="0"/>
              </a:rPr>
              <a:t>1 - estimáveis em dinheiro para a campanha eleitoral, inclusive próprios; e </a:t>
            </a:r>
          </a:p>
          <a:p>
            <a:pPr algn="just"/>
            <a:r>
              <a:rPr lang="pt-BR" sz="2400" i="1" dirty="0">
                <a:latin typeface="Arial" panose="020B0604020202020204" pitchFamily="34" charset="0"/>
              </a:rPr>
              <a:t>2 - por meio da internet.</a:t>
            </a:r>
            <a:endParaRPr lang="pt-BR" sz="2400" i="1" dirty="0"/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4295463" y="1309111"/>
            <a:ext cx="3630380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 dirty="0">
                <a:solidFill>
                  <a:srgbClr val="FFFF00"/>
                </a:solidFill>
              </a:rPr>
              <a:t>RECIBOS ELEITORAIS</a:t>
            </a:r>
          </a:p>
        </p:txBody>
      </p:sp>
      <p:sp>
        <p:nvSpPr>
          <p:cNvPr id="7" name="Retângulo 6"/>
          <p:cNvSpPr/>
          <p:nvPr/>
        </p:nvSpPr>
        <p:spPr>
          <a:xfrm>
            <a:off x="869876" y="4134918"/>
            <a:ext cx="1041126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</a:rPr>
              <a:t>Os candidatos deverão imprimir recibos eleitorais diretamente do Sistema de Prestação de Contas Eleitorais (SPCE). </a:t>
            </a:r>
          </a:p>
          <a:p>
            <a:pPr algn="just"/>
            <a:endParaRPr lang="pt-BR" sz="2400" dirty="0">
              <a:latin typeface="Arial" panose="020B0604020202020204" pitchFamily="34" charset="0"/>
            </a:endParaRP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pt-BR" sz="2400" dirty="0">
                <a:latin typeface="Arial" panose="020B0604020202020204" pitchFamily="34" charset="0"/>
              </a:rPr>
              <a:t>Os partidos políticos deverão utilizar os recibos emitidos pelo Sistema de Prestação de Contas Anual (SPCA), ainda que as doações sejam recebidas durante o período eleitoral.</a:t>
            </a:r>
            <a:endParaRPr lang="pt-BR" sz="2400" dirty="0"/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2795952" y="878868"/>
            <a:ext cx="6629401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1406548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197" y="0"/>
            <a:ext cx="1854627" cy="814647"/>
          </a:xfrm>
          <a:prstGeom prst="rect">
            <a:avLst/>
          </a:prstGeom>
        </p:spPr>
      </p:pic>
      <p:sp>
        <p:nvSpPr>
          <p:cNvPr id="2" name="Retângulo 1"/>
          <p:cNvSpPr/>
          <p:nvPr/>
        </p:nvSpPr>
        <p:spPr>
          <a:xfrm>
            <a:off x="360510" y="2091848"/>
            <a:ext cx="11430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pt-BR" sz="2300" dirty="0">
                <a:latin typeface="Arial" panose="020B0604020202020204" pitchFamily="34" charset="0"/>
              </a:rPr>
              <a:t>- </a:t>
            </a:r>
            <a:r>
              <a:rPr lang="pt-BR" sz="2300" b="1" dirty="0">
                <a:latin typeface="Arial" panose="020B0604020202020204" pitchFamily="34" charset="0"/>
              </a:rPr>
              <a:t>É facultativa a emissão do recibo eleitoral prevista nas seguintes hipóteses: </a:t>
            </a:r>
          </a:p>
          <a:p>
            <a:pPr algn="just"/>
            <a:endParaRPr lang="pt-BR" sz="1300" dirty="0">
              <a:latin typeface="Arial" panose="020B0604020202020204" pitchFamily="34" charset="0"/>
            </a:endParaRPr>
          </a:p>
          <a:p>
            <a:pPr algn="just"/>
            <a:r>
              <a:rPr lang="pt-BR" sz="2300" i="1" dirty="0">
                <a:latin typeface="Arial" panose="020B0604020202020204" pitchFamily="34" charset="0"/>
              </a:rPr>
              <a:t>I - cessão de bens móveis, limitada ao valor de R$ 4.000,00 (quatro mil reais) por cedente; </a:t>
            </a:r>
          </a:p>
          <a:p>
            <a:pPr algn="just"/>
            <a:r>
              <a:rPr lang="pt-BR" sz="2300" i="1" dirty="0">
                <a:latin typeface="Arial" panose="020B0604020202020204" pitchFamily="34" charset="0"/>
              </a:rPr>
              <a:t>II - doações estimáveis em dinheiro entre candidatos e partidos políticos decorrentes do uso comum tanto de sedes quanto de materiais de propaganda eleitoral, e </a:t>
            </a:r>
          </a:p>
          <a:p>
            <a:pPr algn="just"/>
            <a:r>
              <a:rPr lang="pt-BR" sz="2300" i="1" dirty="0">
                <a:latin typeface="Arial" panose="020B0604020202020204" pitchFamily="34" charset="0"/>
              </a:rPr>
              <a:t>III - cessão de automóvel de propriedade do candidato, do cônjuge e de seus parentes até o terceiro grau para seu uso pessoal durante a campanha.</a:t>
            </a:r>
            <a:endParaRPr lang="pt-BR" sz="2300" i="1" dirty="0"/>
          </a:p>
        </p:txBody>
      </p:sp>
      <p:sp>
        <p:nvSpPr>
          <p:cNvPr id="4" name="Subtítulo 2"/>
          <p:cNvSpPr txBox="1">
            <a:spLocks/>
          </p:cNvSpPr>
          <p:nvPr/>
        </p:nvSpPr>
        <p:spPr>
          <a:xfrm>
            <a:off x="3276855" y="1323130"/>
            <a:ext cx="5317587" cy="67256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8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400" kern="1200" cap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200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pt-BR" sz="2600" dirty="0">
                <a:solidFill>
                  <a:srgbClr val="FFFF00"/>
                </a:solidFill>
              </a:rPr>
              <a:t>RECIBOS ELEITORAIS </a:t>
            </a:r>
            <a:r>
              <a:rPr lang="pt-BR" sz="1600" dirty="0">
                <a:solidFill>
                  <a:srgbClr val="FFFF00"/>
                </a:solidFill>
              </a:rPr>
              <a:t>(</a:t>
            </a:r>
            <a:r>
              <a:rPr lang="pt-BR" sz="1800" dirty="0">
                <a:solidFill>
                  <a:srgbClr val="FFFF00"/>
                </a:solidFill>
              </a:rPr>
              <a:t>Continuação)</a:t>
            </a:r>
          </a:p>
        </p:txBody>
      </p:sp>
      <p:sp>
        <p:nvSpPr>
          <p:cNvPr id="3" name="Retângulo 2"/>
          <p:cNvSpPr/>
          <p:nvPr/>
        </p:nvSpPr>
        <p:spPr>
          <a:xfrm>
            <a:off x="360510" y="5242871"/>
            <a:ext cx="11430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2200" b="1" dirty="0">
                <a:solidFill>
                  <a:srgbClr val="FFFF00"/>
                </a:solidFill>
                <a:latin typeface="Arial" panose="020B0604020202020204" pitchFamily="34" charset="0"/>
              </a:rPr>
              <a:t>ATENÇÃO: A dispensa de emissão de recibo eleitoral, prevista nos casos acima, não afasta a obrigatoriedade de serem registrados na prestação de contas dos doadores e na de seus beneficiários os valores das operações.</a:t>
            </a:r>
            <a:endParaRPr lang="pt-BR" sz="2200" b="1" dirty="0">
              <a:solidFill>
                <a:srgbClr val="FFFF00"/>
              </a:solidFill>
            </a:endParaRPr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1988743" y="884255"/>
            <a:ext cx="7893812" cy="584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2000" b="0" i="0" kern="1200" cap="all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bg2">
                  <a:lumMod val="40000"/>
                  <a:lumOff val="60000"/>
                </a:schemeClr>
              </a:buClr>
              <a:buSzPct val="80000"/>
              <a:buFont typeface="Wingdings 3" charset="2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pt-BR" sz="2600" b="1" cap="none" dirty="0">
                <a:solidFill>
                  <a:srgbClr val="FFFF00"/>
                </a:solidFill>
              </a:rPr>
              <a:t>Financiamento da Campanha</a:t>
            </a:r>
          </a:p>
        </p:txBody>
      </p:sp>
    </p:spTree>
    <p:extLst>
      <p:ext uri="{BB962C8B-B14F-4D97-AF65-F5344CB8AC3E}">
        <p14:creationId xmlns:p14="http://schemas.microsoft.com/office/powerpoint/2010/main" val="9227196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Íon">
  <a:themeElements>
    <a:clrScheme name="Azul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Í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Í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1706</TotalTime>
  <Words>3377</Words>
  <Application>Microsoft Office PowerPoint</Application>
  <PresentationFormat>Widescreen</PresentationFormat>
  <Paragraphs>333</Paragraphs>
  <Slides>27</Slides>
  <Notes>1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27</vt:i4>
      </vt:variant>
    </vt:vector>
  </HeadingPairs>
  <TitlesOfParts>
    <vt:vector size="34" baseType="lpstr">
      <vt:lpstr>Arial</vt:lpstr>
      <vt:lpstr>Calibri</vt:lpstr>
      <vt:lpstr>Century Gothic</vt:lpstr>
      <vt:lpstr>Times New Roman</vt:lpstr>
      <vt:lpstr>Wingdings</vt:lpstr>
      <vt:lpstr>Wingdings 3</vt:lpstr>
      <vt:lpstr>Íon</vt:lpstr>
      <vt:lpstr>CAFÉ COM O CONTABILISTA                                       ONLINE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CAFÉ COM O CONTABILISTA                                       ONLINE</vt:lpstr>
    </vt:vector>
  </TitlesOfParts>
  <Company>TRE - MG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Seminário de direito municipal eleições 2020</dc:title>
  <dc:creator>Júlio César Diniz Rocha</dc:creator>
  <cp:lastModifiedBy>Julio Rocha</cp:lastModifiedBy>
  <cp:revision>219</cp:revision>
  <dcterms:created xsi:type="dcterms:W3CDTF">2020-02-12T14:26:48Z</dcterms:created>
  <dcterms:modified xsi:type="dcterms:W3CDTF">2020-06-23T21:11:48Z</dcterms:modified>
</cp:coreProperties>
</file>